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2" r:id="rId4"/>
  </p:sldMasterIdLst>
  <p:notesMasterIdLst>
    <p:notesMasterId r:id="rId29"/>
  </p:notesMasterIdLst>
  <p:sldIdLst>
    <p:sldId id="256" r:id="rId5"/>
    <p:sldId id="260" r:id="rId6"/>
    <p:sldId id="302" r:id="rId7"/>
    <p:sldId id="305" r:id="rId8"/>
    <p:sldId id="286" r:id="rId9"/>
    <p:sldId id="308" r:id="rId10"/>
    <p:sldId id="293" r:id="rId11"/>
    <p:sldId id="294" r:id="rId12"/>
    <p:sldId id="295" r:id="rId13"/>
    <p:sldId id="274" r:id="rId14"/>
    <p:sldId id="296" r:id="rId15"/>
    <p:sldId id="297" r:id="rId16"/>
    <p:sldId id="306" r:id="rId17"/>
    <p:sldId id="298" r:id="rId18"/>
    <p:sldId id="269" r:id="rId19"/>
    <p:sldId id="300" r:id="rId20"/>
    <p:sldId id="281" r:id="rId21"/>
    <p:sldId id="291" r:id="rId22"/>
    <p:sldId id="299" r:id="rId23"/>
    <p:sldId id="290" r:id="rId24"/>
    <p:sldId id="283" r:id="rId25"/>
    <p:sldId id="284" r:id="rId26"/>
    <p:sldId id="309" r:id="rId27"/>
    <p:sldId id="268" r:id="rId2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79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923A5D-D685-C2E3-684E-83D820F2561B}" v="16" dt="2026-05-29T16:49:13.146"/>
    <p1510:client id="{13C08CCC-0BD5-CD73-F9D0-0F82C3CF7374}" v="6" dt="2026-05-29T13:14:20.502"/>
    <p1510:client id="{1862D78B-934D-B447-6D8F-A94972077609}" v="3" dt="2026-05-29T16:41:24.610"/>
    <p1510:client id="{3B2083E2-A662-14DD-71C9-8305260AFE96}" v="1" dt="2026-05-29T11:26:55.131"/>
    <p1510:client id="{6EE00977-A256-8B5B-BAF5-DEE34E1ACF65}" v="154" dt="2026-05-29T11:20:31.405"/>
    <p1510:client id="{7E0A3287-DD8E-0830-563D-A48F1EDF33A2}" v="8" dt="2026-05-29T16:28:58.099"/>
    <p1510:client id="{8B466780-4654-4532-9852-C678D0C1D133}" v="81" dt="2026-05-29T16:47:05.880"/>
    <p1510:client id="{AC802F4F-4178-F6C0-6502-B1014BC9288C}" v="90" dt="2026-05-29T16:24:25.032"/>
    <p1510:client id="{F47DA625-6EB9-4CF3-8DB0-24711AA7DE37}" v="1089" dt="2026-05-29T16:33:18.386"/>
  </p1510:revLst>
</p1510:revInfo>
</file>

<file path=ppt/tableStyles.xml><?xml version="1.0" encoding="utf-8"?>
<a:tblStyleLst xmlns:a="http://schemas.openxmlformats.org/drawingml/2006/main" def="{C2CAF88A-7983-434B-8FD6-64634808C04A}">
  <a:tblStyle styleId="{C2CAF88A-7983-434B-8FD6-64634808C04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9" d="100"/>
          <a:sy n="119" d="100"/>
        </p:scale>
        <p:origin x="418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ye Moore" userId="S::faye@bellevuelaw.co.uk::7e0c510c-e808-4ada-aceb-9263f0f6342a" providerId="AD" clId="Web-{1862D78B-934D-B447-6D8F-A94972077609}"/>
    <pc:docChg chg="modSld">
      <pc:chgData name="Faye Moore" userId="S::faye@bellevuelaw.co.uk::7e0c510c-e808-4ada-aceb-9263f0f6342a" providerId="AD" clId="Web-{1862D78B-934D-B447-6D8F-A94972077609}" dt="2026-05-29T16:41:24.610" v="2" actId="20577"/>
      <pc:docMkLst>
        <pc:docMk/>
      </pc:docMkLst>
      <pc:sldChg chg="modSp">
        <pc:chgData name="Faye Moore" userId="S::faye@bellevuelaw.co.uk::7e0c510c-e808-4ada-aceb-9263f0f6342a" providerId="AD" clId="Web-{1862D78B-934D-B447-6D8F-A94972077609}" dt="2026-05-29T16:41:24.610" v="2" actId="20577"/>
        <pc:sldMkLst>
          <pc:docMk/>
          <pc:sldMk cId="41404778" sldId="302"/>
        </pc:sldMkLst>
        <pc:spChg chg="mod">
          <ac:chgData name="Faye Moore" userId="S::faye@bellevuelaw.co.uk::7e0c510c-e808-4ada-aceb-9263f0f6342a" providerId="AD" clId="Web-{1862D78B-934D-B447-6D8F-A94972077609}" dt="2026-05-29T16:41:24.610" v="2" actId="20577"/>
          <ac:spMkLst>
            <pc:docMk/>
            <pc:sldMk cId="41404778" sldId="302"/>
            <ac:spMk id="4" creationId="{2DFBB71C-1A4F-F165-C18C-1A22D184F7D7}"/>
          </ac:spMkLst>
        </pc:spChg>
      </pc:sldChg>
    </pc:docChg>
  </pc:docChgLst>
  <pc:docChgLst>
    <pc:chgData name="Catherine McBride" userId="S::catherine.mcbride@bellevuelaw.co.uk::703f0a41-7918-4c29-811d-52c2087961e8" providerId="AD" clId="Web-{09923A5D-D685-C2E3-684E-83D820F2561B}"/>
    <pc:docChg chg="modSld">
      <pc:chgData name="Catherine McBride" userId="S::catherine.mcbride@bellevuelaw.co.uk::703f0a41-7918-4c29-811d-52c2087961e8" providerId="AD" clId="Web-{09923A5D-D685-C2E3-684E-83D820F2561B}" dt="2026-05-29T16:49:13.146" v="15" actId="20577"/>
      <pc:docMkLst>
        <pc:docMk/>
      </pc:docMkLst>
      <pc:sldChg chg="modSp">
        <pc:chgData name="Catherine McBride" userId="S::catherine.mcbride@bellevuelaw.co.uk::703f0a41-7918-4c29-811d-52c2087961e8" providerId="AD" clId="Web-{09923A5D-D685-C2E3-684E-83D820F2561B}" dt="2026-05-29T16:49:13.146" v="15" actId="20577"/>
        <pc:sldMkLst>
          <pc:docMk/>
          <pc:sldMk cId="3056120977" sldId="298"/>
        </pc:sldMkLst>
        <pc:spChg chg="mod">
          <ac:chgData name="Catherine McBride" userId="S::catherine.mcbride@bellevuelaw.co.uk::703f0a41-7918-4c29-811d-52c2087961e8" providerId="AD" clId="Web-{09923A5D-D685-C2E3-684E-83D820F2561B}" dt="2026-05-29T16:49:13.146" v="15" actId="20577"/>
          <ac:spMkLst>
            <pc:docMk/>
            <pc:sldMk cId="3056120977" sldId="298"/>
            <ac:spMk id="138" creationId="{8A9B2630-C0EC-1F84-71DD-3181C6634A5F}"/>
          </ac:spMkLst>
        </pc:spChg>
      </pc:sldChg>
    </pc:docChg>
  </pc:docChgLst>
  <pc:docChgLst>
    <pc:chgData name="Faye Moore" userId="7e0c510c-e808-4ada-aceb-9263f0f6342a" providerId="ADAL" clId="{A8577CC1-C316-4783-982B-DD4CB926302C}"/>
    <pc:docChg chg="modSld">
      <pc:chgData name="Faye Moore" userId="7e0c510c-e808-4ada-aceb-9263f0f6342a" providerId="ADAL" clId="{A8577CC1-C316-4783-982B-DD4CB926302C}" dt="2026-05-29T16:47:05.880" v="80" actId="20577"/>
      <pc:docMkLst>
        <pc:docMk/>
      </pc:docMkLst>
      <pc:sldChg chg="modSp mod">
        <pc:chgData name="Faye Moore" userId="7e0c510c-e808-4ada-aceb-9263f0f6342a" providerId="ADAL" clId="{A8577CC1-C316-4783-982B-DD4CB926302C}" dt="2026-05-29T16:47:05.880" v="80" actId="20577"/>
        <pc:sldMkLst>
          <pc:docMk/>
          <pc:sldMk cId="483397649" sldId="284"/>
        </pc:sldMkLst>
        <pc:spChg chg="mod">
          <ac:chgData name="Faye Moore" userId="7e0c510c-e808-4ada-aceb-9263f0f6342a" providerId="ADAL" clId="{A8577CC1-C316-4783-982B-DD4CB926302C}" dt="2026-05-29T16:47:05.880" v="80" actId="20577"/>
          <ac:spMkLst>
            <pc:docMk/>
            <pc:sldMk cId="483397649" sldId="284"/>
            <ac:spMk id="138" creationId="{32D67992-A6A2-07B4-5EBC-4E6E18D6C3C8}"/>
          </ac:spMkLst>
        </pc:spChg>
        <pc:spChg chg="mod">
          <ac:chgData name="Faye Moore" userId="7e0c510c-e808-4ada-aceb-9263f0f6342a" providerId="ADAL" clId="{A8577CC1-C316-4783-982B-DD4CB926302C}" dt="2026-05-29T16:43:52.031" v="31" actId="20577"/>
          <ac:spMkLst>
            <pc:docMk/>
            <pc:sldMk cId="483397649" sldId="284"/>
            <ac:spMk id="139" creationId="{F09BFEA8-0ED1-D633-D6B0-41395DBBB1C3}"/>
          </ac:spMkLst>
        </pc:spChg>
      </pc:sldChg>
      <pc:sldChg chg="modSp mod">
        <pc:chgData name="Faye Moore" userId="7e0c510c-e808-4ada-aceb-9263f0f6342a" providerId="ADAL" clId="{A8577CC1-C316-4783-982B-DD4CB926302C}" dt="2026-05-29T16:46:45.460" v="78" actId="20577"/>
        <pc:sldMkLst>
          <pc:docMk/>
          <pc:sldMk cId="4231109882" sldId="291"/>
        </pc:sldMkLst>
        <pc:spChg chg="mod">
          <ac:chgData name="Faye Moore" userId="7e0c510c-e808-4ada-aceb-9263f0f6342a" providerId="ADAL" clId="{A8577CC1-C316-4783-982B-DD4CB926302C}" dt="2026-05-29T16:46:45.460" v="78" actId="20577"/>
          <ac:spMkLst>
            <pc:docMk/>
            <pc:sldMk cId="4231109882" sldId="291"/>
            <ac:spMk id="3" creationId="{9E283125-6F52-3C51-6A3A-50A5546DE10E}"/>
          </ac:spMkLst>
        </pc:spChg>
      </pc:sldChg>
      <pc:sldChg chg="modSp mod">
        <pc:chgData name="Faye Moore" userId="7e0c510c-e808-4ada-aceb-9263f0f6342a" providerId="ADAL" clId="{A8577CC1-C316-4783-982B-DD4CB926302C}" dt="2026-05-29T16:45:03.689" v="35" actId="20577"/>
        <pc:sldMkLst>
          <pc:docMk/>
          <pc:sldMk cId="4029404737" sldId="296"/>
        </pc:sldMkLst>
        <pc:spChg chg="mod">
          <ac:chgData name="Faye Moore" userId="7e0c510c-e808-4ada-aceb-9263f0f6342a" providerId="ADAL" clId="{A8577CC1-C316-4783-982B-DD4CB926302C}" dt="2026-05-29T16:45:03.689" v="35" actId="20577"/>
          <ac:spMkLst>
            <pc:docMk/>
            <pc:sldMk cId="4029404737" sldId="296"/>
            <ac:spMk id="3" creationId="{273F1072-D403-157B-6144-D6484B96A117}"/>
          </ac:spMkLst>
        </pc:spChg>
      </pc:sldChg>
      <pc:sldChg chg="modSp mod">
        <pc:chgData name="Faye Moore" userId="7e0c510c-e808-4ada-aceb-9263f0f6342a" providerId="ADAL" clId="{A8577CC1-C316-4783-982B-DD4CB926302C}" dt="2026-05-29T16:45:10.975" v="37" actId="20577"/>
        <pc:sldMkLst>
          <pc:docMk/>
          <pc:sldMk cId="840303049" sldId="297"/>
        </pc:sldMkLst>
        <pc:spChg chg="mod">
          <ac:chgData name="Faye Moore" userId="7e0c510c-e808-4ada-aceb-9263f0f6342a" providerId="ADAL" clId="{A8577CC1-C316-4783-982B-DD4CB926302C}" dt="2026-05-29T16:45:10.975" v="37" actId="20577"/>
          <ac:spMkLst>
            <pc:docMk/>
            <pc:sldMk cId="840303049" sldId="297"/>
            <ac:spMk id="3" creationId="{D130BA5B-41DE-7F14-DC8C-3794B147598E}"/>
          </ac:spMkLst>
        </pc:spChg>
      </pc:sldChg>
      <pc:sldChg chg="modSp mod">
        <pc:chgData name="Faye Moore" userId="7e0c510c-e808-4ada-aceb-9263f0f6342a" providerId="ADAL" clId="{A8577CC1-C316-4783-982B-DD4CB926302C}" dt="2026-05-29T16:46:37.392" v="61" actId="20577"/>
        <pc:sldMkLst>
          <pc:docMk/>
          <pc:sldMk cId="1263804467" sldId="299"/>
        </pc:sldMkLst>
        <pc:spChg chg="mod">
          <ac:chgData name="Faye Moore" userId="7e0c510c-e808-4ada-aceb-9263f0f6342a" providerId="ADAL" clId="{A8577CC1-C316-4783-982B-DD4CB926302C}" dt="2026-05-29T16:46:37.392" v="61" actId="20577"/>
          <ac:spMkLst>
            <pc:docMk/>
            <pc:sldMk cId="1263804467" sldId="299"/>
            <ac:spMk id="3" creationId="{A653CBE0-7A20-AFB8-956B-5F551059C22D}"/>
          </ac:spMkLst>
        </pc:spChg>
        <pc:picChg chg="mod">
          <ac:chgData name="Faye Moore" userId="7e0c510c-e808-4ada-aceb-9263f0f6342a" providerId="ADAL" clId="{A8577CC1-C316-4783-982B-DD4CB926302C}" dt="2026-05-29T16:43:18.079" v="1" actId="1076"/>
          <ac:picMkLst>
            <pc:docMk/>
            <pc:sldMk cId="1263804467" sldId="299"/>
            <ac:picMk id="4" creationId="{0E7F0385-5E63-388B-79CF-FD613620A432}"/>
          </ac:picMkLst>
        </pc:picChg>
      </pc:sldChg>
      <pc:sldChg chg="modSp mod">
        <pc:chgData name="Faye Moore" userId="7e0c510c-e808-4ada-aceb-9263f0f6342a" providerId="ADAL" clId="{A8577CC1-C316-4783-982B-DD4CB926302C}" dt="2026-05-29T16:42:27.494" v="0" actId="14100"/>
        <pc:sldMkLst>
          <pc:docMk/>
          <pc:sldMk cId="4252242343" sldId="306"/>
        </pc:sldMkLst>
        <pc:spChg chg="mod">
          <ac:chgData name="Faye Moore" userId="7e0c510c-e808-4ada-aceb-9263f0f6342a" providerId="ADAL" clId="{A8577CC1-C316-4783-982B-DD4CB926302C}" dt="2026-05-29T16:42:27.494" v="0" actId="14100"/>
          <ac:spMkLst>
            <pc:docMk/>
            <pc:sldMk cId="4252242343" sldId="306"/>
            <ac:spMk id="3" creationId="{BA5A4066-AA74-4282-8BBB-D6D666EFEE4A}"/>
          </ac:spMkLst>
        </pc:spChg>
      </pc:sldChg>
      <pc:sldChg chg="modSp mod">
        <pc:chgData name="Faye Moore" userId="7e0c510c-e808-4ada-aceb-9263f0f6342a" providerId="ADAL" clId="{A8577CC1-C316-4783-982B-DD4CB926302C}" dt="2026-05-29T16:44:23.424" v="33" actId="6549"/>
        <pc:sldMkLst>
          <pc:docMk/>
          <pc:sldMk cId="1267940379" sldId="308"/>
        </pc:sldMkLst>
        <pc:spChg chg="mod">
          <ac:chgData name="Faye Moore" userId="7e0c510c-e808-4ada-aceb-9263f0f6342a" providerId="ADAL" clId="{A8577CC1-C316-4783-982B-DD4CB926302C}" dt="2026-05-29T16:44:23.424" v="33" actId="6549"/>
          <ac:spMkLst>
            <pc:docMk/>
            <pc:sldMk cId="1267940379" sldId="308"/>
            <ac:spMk id="139" creationId="{76084CB4-8FEC-FFC4-39F4-5DF62CD99357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m08\AppData\Local\Microsoft\Windows\Temporary%20Internet%20Files\Content.Outlook\JF5YNEND\Cost%20dat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llevueLaw\Documents\BD\X%20v%20Y%20-%20Estimated%20vs%20incurred%20cost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cap="none" spc="2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Strong witness</a:t>
            </a:r>
            <a:r>
              <a:rPr lang="en-GB" baseline="0"/>
              <a:t> evidence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cap="none" spc="20" baseline="0">
              <a:solidFill>
                <a:schemeClr val="dk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Costs</c:v>
                </c:pt>
              </c:strCache>
            </c:strRef>
          </c:tx>
          <c:spPr>
            <a:ln w="22225" cap="rnd" cmpd="sng" algn="ctr">
              <a:solidFill>
                <a:schemeClr val="accent5">
                  <a:shade val="76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Pre-action</c:v>
                </c:pt>
                <c:pt idx="1">
                  <c:v>SOC</c:v>
                </c:pt>
                <c:pt idx="2">
                  <c:v>Disclosure</c:v>
                </c:pt>
                <c:pt idx="3">
                  <c:v>Witness evidence</c:v>
                </c:pt>
                <c:pt idx="4">
                  <c:v>Expert evidence</c:v>
                </c:pt>
                <c:pt idx="5">
                  <c:v>Trial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5</c:v>
                </c:pt>
                <c:pt idx="3">
                  <c:v>6</c:v>
                </c:pt>
                <c:pt idx="4">
                  <c:v>8</c:v>
                </c:pt>
                <c:pt idx="5">
                  <c:v>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584-46EE-8738-5ABD7871BF6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Merits</c:v>
                </c:pt>
              </c:strCache>
            </c:strRef>
          </c:tx>
          <c:spPr>
            <a:ln w="22225" cap="rnd" cmpd="sng" algn="ctr">
              <a:solidFill>
                <a:schemeClr val="accent5">
                  <a:tint val="77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Pre-action</c:v>
                </c:pt>
                <c:pt idx="1">
                  <c:v>SOC</c:v>
                </c:pt>
                <c:pt idx="2">
                  <c:v>Disclosure</c:v>
                </c:pt>
                <c:pt idx="3">
                  <c:v>Witness evidence</c:v>
                </c:pt>
                <c:pt idx="4">
                  <c:v>Expert evidence</c:v>
                </c:pt>
                <c:pt idx="5">
                  <c:v>Trial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</c:v>
                </c:pt>
                <c:pt idx="1">
                  <c:v>4</c:v>
                </c:pt>
                <c:pt idx="2">
                  <c:v>5</c:v>
                </c:pt>
                <c:pt idx="3">
                  <c:v>7</c:v>
                </c:pt>
                <c:pt idx="4">
                  <c:v>5</c:v>
                </c:pt>
                <c:pt idx="5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584-46EE-8738-5ABD7871BF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905905583"/>
        <c:axId val="905906063"/>
      </c:lineChart>
      <c:catAx>
        <c:axId val="9059055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5906063"/>
        <c:crosses val="autoZero"/>
        <c:auto val="1"/>
        <c:lblAlgn val="ctr"/>
        <c:lblOffset val="100"/>
        <c:noMultiLvlLbl val="0"/>
      </c:catAx>
      <c:valAx>
        <c:axId val="905906063"/>
        <c:scaling>
          <c:orientation val="minMax"/>
          <c:max val="12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5905583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cap="none" spc="2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Dodgy documents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cap="none" spc="20" baseline="0">
              <a:solidFill>
                <a:schemeClr val="dk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911521519352975E-2"/>
          <c:y val="0.17823772616353314"/>
          <c:w val="0.90483553581744658"/>
          <c:h val="0.5521630552797183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Costs</c:v>
                </c:pt>
              </c:strCache>
            </c:strRef>
          </c:tx>
          <c:spPr>
            <a:ln w="22225" cap="rnd" cmpd="sng" algn="ctr">
              <a:solidFill>
                <a:schemeClr val="accent5">
                  <a:shade val="76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Pre-action</c:v>
                </c:pt>
                <c:pt idx="1">
                  <c:v>SOC</c:v>
                </c:pt>
                <c:pt idx="2">
                  <c:v>Disclosure</c:v>
                </c:pt>
                <c:pt idx="3">
                  <c:v>Witness evidence</c:v>
                </c:pt>
                <c:pt idx="4">
                  <c:v>Expert evidence</c:v>
                </c:pt>
                <c:pt idx="5">
                  <c:v>Trial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5</c:v>
                </c:pt>
                <c:pt idx="3">
                  <c:v>6</c:v>
                </c:pt>
                <c:pt idx="4">
                  <c:v>8</c:v>
                </c:pt>
                <c:pt idx="5">
                  <c:v>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AB2-4E56-AAAB-7AAAFC15D17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Merits</c:v>
                </c:pt>
              </c:strCache>
            </c:strRef>
          </c:tx>
          <c:spPr>
            <a:ln w="22225" cap="rnd" cmpd="sng" algn="ctr">
              <a:solidFill>
                <a:schemeClr val="accent5">
                  <a:tint val="77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Pre-action</c:v>
                </c:pt>
                <c:pt idx="1">
                  <c:v>SOC</c:v>
                </c:pt>
                <c:pt idx="2">
                  <c:v>Disclosure</c:v>
                </c:pt>
                <c:pt idx="3">
                  <c:v>Witness evidence</c:v>
                </c:pt>
                <c:pt idx="4">
                  <c:v>Expert evidence</c:v>
                </c:pt>
                <c:pt idx="5">
                  <c:v>Trial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2</c:v>
                </c:pt>
                <c:pt idx="1">
                  <c:v>3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AB2-4E56-AAAB-7AAAFC15D1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905905583"/>
        <c:axId val="905906063"/>
      </c:lineChart>
      <c:catAx>
        <c:axId val="9059055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5906063"/>
        <c:crosses val="autoZero"/>
        <c:auto val="1"/>
        <c:lblAlgn val="ctr"/>
        <c:lblOffset val="100"/>
        <c:noMultiLvlLbl val="0"/>
      </c:catAx>
      <c:valAx>
        <c:axId val="905906063"/>
        <c:scaling>
          <c:orientation val="minMax"/>
          <c:max val="12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5905583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cap="none" spc="2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Strong expert</a:t>
            </a:r>
            <a:r>
              <a:rPr lang="en-GB" baseline="0"/>
              <a:t> evidence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cap="none" spc="20" baseline="0">
              <a:solidFill>
                <a:schemeClr val="dk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Costs</c:v>
                </c:pt>
              </c:strCache>
            </c:strRef>
          </c:tx>
          <c:spPr>
            <a:ln w="22225" cap="rnd" cmpd="sng" algn="ctr">
              <a:solidFill>
                <a:schemeClr val="accent5">
                  <a:shade val="76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Pre-action</c:v>
                </c:pt>
                <c:pt idx="1">
                  <c:v>SOC</c:v>
                </c:pt>
                <c:pt idx="2">
                  <c:v>Disclosure</c:v>
                </c:pt>
                <c:pt idx="3">
                  <c:v>Witness evidence</c:v>
                </c:pt>
                <c:pt idx="4">
                  <c:v>Expert evidence</c:v>
                </c:pt>
                <c:pt idx="5">
                  <c:v>Trial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5</c:v>
                </c:pt>
                <c:pt idx="3">
                  <c:v>6</c:v>
                </c:pt>
                <c:pt idx="4">
                  <c:v>8</c:v>
                </c:pt>
                <c:pt idx="5">
                  <c:v>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6E2-4525-86E9-8AD20F13A28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Merits</c:v>
                </c:pt>
              </c:strCache>
            </c:strRef>
          </c:tx>
          <c:spPr>
            <a:ln w="22225" cap="rnd" cmpd="sng" algn="ctr">
              <a:solidFill>
                <a:schemeClr val="accent5">
                  <a:tint val="77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Pre-action</c:v>
                </c:pt>
                <c:pt idx="1">
                  <c:v>SOC</c:v>
                </c:pt>
                <c:pt idx="2">
                  <c:v>Disclosure</c:v>
                </c:pt>
                <c:pt idx="3">
                  <c:v>Witness evidence</c:v>
                </c:pt>
                <c:pt idx="4">
                  <c:v>Expert evidence</c:v>
                </c:pt>
                <c:pt idx="5">
                  <c:v>Trial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9</c:v>
                </c:pt>
                <c:pt idx="5">
                  <c:v>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6E2-4525-86E9-8AD20F13A2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905905583"/>
        <c:axId val="905906063"/>
      </c:lineChart>
      <c:catAx>
        <c:axId val="9059055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5906063"/>
        <c:crosses val="autoZero"/>
        <c:auto val="1"/>
        <c:lblAlgn val="ctr"/>
        <c:lblOffset val="100"/>
        <c:noMultiLvlLbl val="0"/>
      </c:catAx>
      <c:valAx>
        <c:axId val="905906063"/>
        <c:scaling>
          <c:orientation val="minMax"/>
          <c:max val="12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5905583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Sheet1!$B$3:$B$15</c:f>
              <c:strCache>
                <c:ptCount val="13"/>
                <c:pt idx="0">
                  <c:v>Pre-action </c:v>
                </c:pt>
                <c:pt idx="1">
                  <c:v>Issue/Statement of Case </c:v>
                </c:pt>
                <c:pt idx="2">
                  <c:v>CMC</c:v>
                </c:pt>
                <c:pt idx="3">
                  <c:v>Disclosure </c:v>
                </c:pt>
                <c:pt idx="4">
                  <c:v>Witness Statements </c:v>
                </c:pt>
                <c:pt idx="5">
                  <c:v>Expert reports </c:v>
                </c:pt>
                <c:pt idx="6">
                  <c:v>PTR</c:v>
                </c:pt>
                <c:pt idx="7">
                  <c:v>Trial preparation </c:v>
                </c:pt>
                <c:pt idx="8">
                  <c:v>Trial</c:v>
                </c:pt>
                <c:pt idx="9">
                  <c:v>ADR/Settlement </c:v>
                </c:pt>
                <c:pt idx="10">
                  <c:v>Mediation </c:v>
                </c:pt>
                <c:pt idx="11">
                  <c:v>Amending Pleadings </c:v>
                </c:pt>
                <c:pt idx="12">
                  <c:v>Specific Disclosure </c:v>
                </c:pt>
              </c:strCache>
            </c:strRef>
          </c:cat>
          <c:val>
            <c:numRef>
              <c:f>Sheet1!$C$3:$C$15</c:f>
              <c:numCache>
                <c:formatCode>_("£"* #,##0.00_);_("£"* \(#,##0.00\);_("£"* "-"??_);_(@_)</c:formatCode>
                <c:ptCount val="13"/>
                <c:pt idx="0">
                  <c:v>49100</c:v>
                </c:pt>
                <c:pt idx="1">
                  <c:v>60615</c:v>
                </c:pt>
                <c:pt idx="2">
                  <c:v>74250</c:v>
                </c:pt>
                <c:pt idx="3">
                  <c:v>103512.5</c:v>
                </c:pt>
                <c:pt idx="4">
                  <c:v>81375</c:v>
                </c:pt>
                <c:pt idx="5">
                  <c:v>162750</c:v>
                </c:pt>
                <c:pt idx="6">
                  <c:v>41415</c:v>
                </c:pt>
                <c:pt idx="7">
                  <c:v>193962</c:v>
                </c:pt>
                <c:pt idx="8">
                  <c:v>319750</c:v>
                </c:pt>
                <c:pt idx="9">
                  <c:v>17725</c:v>
                </c:pt>
                <c:pt idx="10">
                  <c:v>30720</c:v>
                </c:pt>
                <c:pt idx="11">
                  <c:v>25370</c:v>
                </c:pt>
                <c:pt idx="12">
                  <c:v>17620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17-4C3C-9A78-36FA521736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8174720"/>
        <c:axId val="284963584"/>
      </c:barChart>
      <c:catAx>
        <c:axId val="2781747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pPr>
            <a:endParaRPr lang="en-US"/>
          </a:p>
        </c:txPr>
        <c:crossAx val="284963584"/>
        <c:crosses val="autoZero"/>
        <c:auto val="1"/>
        <c:lblAlgn val="ctr"/>
        <c:lblOffset val="100"/>
        <c:noMultiLvlLbl val="0"/>
      </c:catAx>
      <c:valAx>
        <c:axId val="284963584"/>
        <c:scaling>
          <c:orientation val="minMax"/>
          <c:max val="35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&quot;£&quot;#,##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pPr>
            <a:endParaRPr lang="en-US"/>
          </a:p>
        </c:txPr>
        <c:crossAx val="278174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Sheet1!$E$3</c:f>
              <c:strCache>
                <c:ptCount val="1"/>
                <c:pt idx="0">
                  <c:v>Incurred costs</c:v>
                </c:pt>
              </c:strCache>
            </c:strRef>
          </c:tx>
          <c:spPr>
            <a:ln w="28575" cap="rnd">
              <a:solidFill>
                <a:schemeClr val="accent5">
                  <a:shade val="76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Sheet1!$A$4:$A$27</c:f>
              <c:numCache>
                <c:formatCode>mmm\-yy</c:formatCode>
                <c:ptCount val="24"/>
                <c:pt idx="0">
                  <c:v>45901</c:v>
                </c:pt>
                <c:pt idx="1">
                  <c:v>45931</c:v>
                </c:pt>
                <c:pt idx="2">
                  <c:v>45962</c:v>
                </c:pt>
                <c:pt idx="3">
                  <c:v>45992</c:v>
                </c:pt>
                <c:pt idx="4">
                  <c:v>46023</c:v>
                </c:pt>
                <c:pt idx="5">
                  <c:v>46054</c:v>
                </c:pt>
                <c:pt idx="6">
                  <c:v>46082</c:v>
                </c:pt>
                <c:pt idx="7">
                  <c:v>46113</c:v>
                </c:pt>
                <c:pt idx="8">
                  <c:v>46143</c:v>
                </c:pt>
                <c:pt idx="9">
                  <c:v>46174</c:v>
                </c:pt>
                <c:pt idx="10">
                  <c:v>46204</c:v>
                </c:pt>
                <c:pt idx="11">
                  <c:v>46235</c:v>
                </c:pt>
                <c:pt idx="12">
                  <c:v>46266</c:v>
                </c:pt>
                <c:pt idx="13">
                  <c:v>46296</c:v>
                </c:pt>
                <c:pt idx="14">
                  <c:v>46327</c:v>
                </c:pt>
                <c:pt idx="15">
                  <c:v>46357</c:v>
                </c:pt>
                <c:pt idx="16">
                  <c:v>46388</c:v>
                </c:pt>
                <c:pt idx="17">
                  <c:v>46419</c:v>
                </c:pt>
                <c:pt idx="18">
                  <c:v>46447</c:v>
                </c:pt>
                <c:pt idx="19">
                  <c:v>46478</c:v>
                </c:pt>
                <c:pt idx="20">
                  <c:v>46508</c:v>
                </c:pt>
                <c:pt idx="21">
                  <c:v>46539</c:v>
                </c:pt>
                <c:pt idx="22">
                  <c:v>46569</c:v>
                </c:pt>
                <c:pt idx="23">
                  <c:v>46600</c:v>
                </c:pt>
              </c:numCache>
            </c:numRef>
          </c:cat>
          <c:val>
            <c:numRef>
              <c:f>Sheet1!$E$4:$E$27</c:f>
              <c:numCache>
                <c:formatCode>"£"#,##0_);[Red]\("£"#,##0\)</c:formatCode>
                <c:ptCount val="24"/>
                <c:pt idx="0">
                  <c:v>9700</c:v>
                </c:pt>
                <c:pt idx="1">
                  <c:v>11300</c:v>
                </c:pt>
                <c:pt idx="2">
                  <c:v>18425</c:v>
                </c:pt>
                <c:pt idx="3">
                  <c:v>24445</c:v>
                </c:pt>
                <c:pt idx="4">
                  <c:v>44773</c:v>
                </c:pt>
                <c:pt idx="5">
                  <c:v>48373</c:v>
                </c:pt>
                <c:pt idx="6">
                  <c:v>53761</c:v>
                </c:pt>
                <c:pt idx="7">
                  <c:v>61423</c:v>
                </c:pt>
                <c:pt idx="8">
                  <c:v>68431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AB4-4B13-9BDA-48A95F2CE1A0}"/>
            </c:ext>
          </c:extLst>
        </c:ser>
        <c:ser>
          <c:idx val="1"/>
          <c:order val="1"/>
          <c:tx>
            <c:strRef>
              <c:f>Sheet1!$F$3</c:f>
              <c:strCache>
                <c:ptCount val="1"/>
                <c:pt idx="0">
                  <c:v>Estimated costs</c:v>
                </c:pt>
              </c:strCache>
            </c:strRef>
          </c:tx>
          <c:spPr>
            <a:ln w="28575" cap="rnd">
              <a:solidFill>
                <a:schemeClr val="accent5">
                  <a:tint val="77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Sheet1!$A$4:$A$27</c:f>
              <c:numCache>
                <c:formatCode>mmm\-yy</c:formatCode>
                <c:ptCount val="24"/>
                <c:pt idx="0">
                  <c:v>45901</c:v>
                </c:pt>
                <c:pt idx="1">
                  <c:v>45931</c:v>
                </c:pt>
                <c:pt idx="2">
                  <c:v>45962</c:v>
                </c:pt>
                <c:pt idx="3">
                  <c:v>45992</c:v>
                </c:pt>
                <c:pt idx="4">
                  <c:v>46023</c:v>
                </c:pt>
                <c:pt idx="5">
                  <c:v>46054</c:v>
                </c:pt>
                <c:pt idx="6">
                  <c:v>46082</c:v>
                </c:pt>
                <c:pt idx="7">
                  <c:v>46113</c:v>
                </c:pt>
                <c:pt idx="8">
                  <c:v>46143</c:v>
                </c:pt>
                <c:pt idx="9">
                  <c:v>46174</c:v>
                </c:pt>
                <c:pt idx="10">
                  <c:v>46204</c:v>
                </c:pt>
                <c:pt idx="11">
                  <c:v>46235</c:v>
                </c:pt>
                <c:pt idx="12">
                  <c:v>46266</c:v>
                </c:pt>
                <c:pt idx="13">
                  <c:v>46296</c:v>
                </c:pt>
                <c:pt idx="14">
                  <c:v>46327</c:v>
                </c:pt>
                <c:pt idx="15">
                  <c:v>46357</c:v>
                </c:pt>
                <c:pt idx="16">
                  <c:v>46388</c:v>
                </c:pt>
                <c:pt idx="17">
                  <c:v>46419</c:v>
                </c:pt>
                <c:pt idx="18">
                  <c:v>46447</c:v>
                </c:pt>
                <c:pt idx="19">
                  <c:v>46478</c:v>
                </c:pt>
                <c:pt idx="20">
                  <c:v>46508</c:v>
                </c:pt>
                <c:pt idx="21">
                  <c:v>46539</c:v>
                </c:pt>
                <c:pt idx="22">
                  <c:v>46569</c:v>
                </c:pt>
                <c:pt idx="23">
                  <c:v>46600</c:v>
                </c:pt>
              </c:numCache>
            </c:numRef>
          </c:cat>
          <c:val>
            <c:numRef>
              <c:f>Sheet1!$F$4:$F$27</c:f>
              <c:numCache>
                <c:formatCode>"£"#,##0_);[Red]\("£"#,##0\)</c:formatCode>
                <c:ptCount val="24"/>
                <c:pt idx="0">
                  <c:v>10000</c:v>
                </c:pt>
                <c:pt idx="1">
                  <c:v>15000</c:v>
                </c:pt>
                <c:pt idx="2">
                  <c:v>25000</c:v>
                </c:pt>
                <c:pt idx="3">
                  <c:v>30000</c:v>
                </c:pt>
                <c:pt idx="4">
                  <c:v>55000</c:v>
                </c:pt>
                <c:pt idx="5">
                  <c:v>60000</c:v>
                </c:pt>
                <c:pt idx="6">
                  <c:v>65000</c:v>
                </c:pt>
                <c:pt idx="7">
                  <c:v>75000</c:v>
                </c:pt>
                <c:pt idx="8">
                  <c:v>125000</c:v>
                </c:pt>
                <c:pt idx="9">
                  <c:v>175000</c:v>
                </c:pt>
                <c:pt idx="10">
                  <c:v>225000</c:v>
                </c:pt>
                <c:pt idx="11">
                  <c:v>235000</c:v>
                </c:pt>
                <c:pt idx="12">
                  <c:v>245000</c:v>
                </c:pt>
                <c:pt idx="13">
                  <c:v>255000</c:v>
                </c:pt>
                <c:pt idx="14">
                  <c:v>260000</c:v>
                </c:pt>
                <c:pt idx="15">
                  <c:v>265000</c:v>
                </c:pt>
                <c:pt idx="16">
                  <c:v>315000</c:v>
                </c:pt>
                <c:pt idx="17">
                  <c:v>365000</c:v>
                </c:pt>
                <c:pt idx="18">
                  <c:v>405000</c:v>
                </c:pt>
                <c:pt idx="19">
                  <c:v>425000</c:v>
                </c:pt>
                <c:pt idx="20">
                  <c:v>475000</c:v>
                </c:pt>
                <c:pt idx="21">
                  <c:v>495000</c:v>
                </c:pt>
                <c:pt idx="22">
                  <c:v>500000</c:v>
                </c:pt>
                <c:pt idx="23">
                  <c:v>505000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AB4-4B13-9BDA-48A95F2CE1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27644448"/>
        <c:axId val="1727644928"/>
      </c:lineChart>
      <c:dateAx>
        <c:axId val="172764444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7644928"/>
        <c:crosses val="autoZero"/>
        <c:auto val="1"/>
        <c:lblOffset val="100"/>
        <c:baseTimeUnit val="months"/>
      </c:dateAx>
      <c:valAx>
        <c:axId val="1727644928"/>
        <c:scaling>
          <c:orientation val="minMax"/>
          <c:max val="505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£&quot;#,##0_);[Red]\(&quot;£&quot;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7644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3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4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5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Lato" panose="020F0502020204030203" pitchFamily="34" charset="0"/>
        <a:ea typeface="Lato" panose="020F0502020204030203" pitchFamily="34" charset="0"/>
        <a:cs typeface="Lato" panose="020F0502020204030203" pitchFamily="34" charset="0"/>
        <a:sym typeface="Arial"/>
      </a:defRPr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9" name="Google Shape;9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>
          <a:extLst>
            <a:ext uri="{FF2B5EF4-FFF2-40B4-BE49-F238E27FC236}">
              <a16:creationId xmlns:a16="http://schemas.microsoft.com/office/drawing/2014/main" id="{C4981AB1-D9EB-ABA4-D95F-F9C84418A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5b036a6efa_1_188:notes">
            <a:extLst>
              <a:ext uri="{FF2B5EF4-FFF2-40B4-BE49-F238E27FC236}">
                <a16:creationId xmlns:a16="http://schemas.microsoft.com/office/drawing/2014/main" id="{458214CC-45AD-5AB5-E263-216821CDA85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5b036a6efa_1_188:notes">
            <a:extLst>
              <a:ext uri="{FF2B5EF4-FFF2-40B4-BE49-F238E27FC236}">
                <a16:creationId xmlns:a16="http://schemas.microsoft.com/office/drawing/2014/main" id="{78443A85-ED28-18A1-E7E4-CAE1D511C13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dirty="0">
              <a:latin typeface="Lato"/>
              <a:ea typeface="Lato"/>
              <a:cs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7400071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35978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82402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88756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>
          <a:extLst>
            <a:ext uri="{FF2B5EF4-FFF2-40B4-BE49-F238E27FC236}">
              <a16:creationId xmlns:a16="http://schemas.microsoft.com/office/drawing/2014/main" id="{5305D240-7F64-AE2D-8E71-215A27DF5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5b036a6efa_1_188:notes">
            <a:extLst>
              <a:ext uri="{FF2B5EF4-FFF2-40B4-BE49-F238E27FC236}">
                <a16:creationId xmlns:a16="http://schemas.microsoft.com/office/drawing/2014/main" id="{BBC89341-772B-059E-C5AF-7D1200082CE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5b036a6efa_1_188:notes">
            <a:extLst>
              <a:ext uri="{FF2B5EF4-FFF2-40B4-BE49-F238E27FC236}">
                <a16:creationId xmlns:a16="http://schemas.microsoft.com/office/drawing/2014/main" id="{AE37CB68-22C9-B345-3B6E-FE6A9480485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endParaRPr lang="en-GB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7935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65485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1C2876-2A02-2C92-7965-CEFC96E29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E0A7E7-7623-F223-0A8E-565C6BAA07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87D7BA-AAD0-CDF5-1E95-7E787E1DB3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24473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>
          <a:extLst>
            <a:ext uri="{FF2B5EF4-FFF2-40B4-BE49-F238E27FC236}">
              <a16:creationId xmlns:a16="http://schemas.microsoft.com/office/drawing/2014/main" id="{DD14EA30-2D5A-61CC-2B78-D01C49A031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5b036a6efa_1_188:notes">
            <a:extLst>
              <a:ext uri="{FF2B5EF4-FFF2-40B4-BE49-F238E27FC236}">
                <a16:creationId xmlns:a16="http://schemas.microsoft.com/office/drawing/2014/main" id="{D9A73582-4EF9-A5BA-E058-1C80C3294C3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5b036a6efa_1_188:notes">
            <a:extLst>
              <a:ext uri="{FF2B5EF4-FFF2-40B4-BE49-F238E27FC236}">
                <a16:creationId xmlns:a16="http://schemas.microsoft.com/office/drawing/2014/main" id="{C234AB94-64AB-2A08-84D1-0A28EA6F850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9404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81044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6918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5b036a6efa_1_1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5b036a6efa_1_1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endParaRPr lang="en-GB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>
          <a:extLst>
            <a:ext uri="{FF2B5EF4-FFF2-40B4-BE49-F238E27FC236}">
              <a16:creationId xmlns:a16="http://schemas.microsoft.com/office/drawing/2014/main" id="{5CE89C6F-96AD-4940-BA1F-552AE69179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5b036a6efa_1_188:notes">
            <a:extLst>
              <a:ext uri="{FF2B5EF4-FFF2-40B4-BE49-F238E27FC236}">
                <a16:creationId xmlns:a16="http://schemas.microsoft.com/office/drawing/2014/main" id="{DF6B93A5-3298-8D4A-6BB9-40A57B413AC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5b036a6efa_1_188:notes">
            <a:extLst>
              <a:ext uri="{FF2B5EF4-FFF2-40B4-BE49-F238E27FC236}">
                <a16:creationId xmlns:a16="http://schemas.microsoft.com/office/drawing/2014/main" id="{EFB5264B-9FCD-1EA3-AA0B-D01D1BDC3BB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endParaRPr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4235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>
          <a:extLst>
            <a:ext uri="{FF2B5EF4-FFF2-40B4-BE49-F238E27FC236}">
              <a16:creationId xmlns:a16="http://schemas.microsoft.com/office/drawing/2014/main" id="{791A3870-4124-7A2F-3ED6-F0103D4F63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5b036a6efa_1_188:notes">
            <a:extLst>
              <a:ext uri="{FF2B5EF4-FFF2-40B4-BE49-F238E27FC236}">
                <a16:creationId xmlns:a16="http://schemas.microsoft.com/office/drawing/2014/main" id="{38481001-8F6A-35B5-7367-7E3C86D0375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5b036a6efa_1_188:notes">
            <a:extLst>
              <a:ext uri="{FF2B5EF4-FFF2-40B4-BE49-F238E27FC236}">
                <a16:creationId xmlns:a16="http://schemas.microsoft.com/office/drawing/2014/main" id="{A2423C49-3036-B9FE-484E-4220CB3FC55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endParaRPr lang="en-GB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28462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>
          <a:extLst>
            <a:ext uri="{FF2B5EF4-FFF2-40B4-BE49-F238E27FC236}">
              <a16:creationId xmlns:a16="http://schemas.microsoft.com/office/drawing/2014/main" id="{C673B189-2ED2-CA10-FE39-4839D5A78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5b036a6efa_1_188:notes">
            <a:extLst>
              <a:ext uri="{FF2B5EF4-FFF2-40B4-BE49-F238E27FC236}">
                <a16:creationId xmlns:a16="http://schemas.microsoft.com/office/drawing/2014/main" id="{BB884533-5E6C-7F11-CE46-FB2E682DA53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5b036a6efa_1_188:notes">
            <a:extLst>
              <a:ext uri="{FF2B5EF4-FFF2-40B4-BE49-F238E27FC236}">
                <a16:creationId xmlns:a16="http://schemas.microsoft.com/office/drawing/2014/main" id="{59B58B86-1F54-F198-52C2-98762390D1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endParaRPr lang="en-GB" baseline="0" dirty="0"/>
          </a:p>
        </p:txBody>
      </p:sp>
    </p:spTree>
    <p:extLst>
      <p:ext uri="{BB962C8B-B14F-4D97-AF65-F5344CB8AC3E}">
        <p14:creationId xmlns:p14="http://schemas.microsoft.com/office/powerpoint/2010/main" val="30362915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35b036a6efa_1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35b036a6efa_1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endParaRPr lang="en-GB" dirty="0">
              <a:latin typeface="Lato"/>
              <a:ea typeface="Lato"/>
              <a:cs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8458049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56289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>
          <a:extLst>
            <a:ext uri="{FF2B5EF4-FFF2-40B4-BE49-F238E27FC236}">
              <a16:creationId xmlns:a16="http://schemas.microsoft.com/office/drawing/2014/main" id="{7E7D3C87-6B65-F254-4C28-6003E9304B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5b036a6efa_1_188:notes">
            <a:extLst>
              <a:ext uri="{FF2B5EF4-FFF2-40B4-BE49-F238E27FC236}">
                <a16:creationId xmlns:a16="http://schemas.microsoft.com/office/drawing/2014/main" id="{A8956C41-EB40-AF87-86FB-779646335C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5b036a6efa_1_188:notes">
            <a:extLst>
              <a:ext uri="{FF2B5EF4-FFF2-40B4-BE49-F238E27FC236}">
                <a16:creationId xmlns:a16="http://schemas.microsoft.com/office/drawing/2014/main" id="{C2404E40-020E-F951-B8A7-05345FECD0E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endParaRPr lang="en-GB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091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>
          <a:extLst>
            <a:ext uri="{FF2B5EF4-FFF2-40B4-BE49-F238E27FC236}">
              <a16:creationId xmlns:a16="http://schemas.microsoft.com/office/drawing/2014/main" id="{75546735-6CD9-0411-7953-D0772A968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5b036a6efa_1_188:notes">
            <a:extLst>
              <a:ext uri="{FF2B5EF4-FFF2-40B4-BE49-F238E27FC236}">
                <a16:creationId xmlns:a16="http://schemas.microsoft.com/office/drawing/2014/main" id="{DEE52465-B5EC-E831-94AE-2C948D40D9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5b036a6efa_1_188:notes">
            <a:extLst>
              <a:ext uri="{FF2B5EF4-FFF2-40B4-BE49-F238E27FC236}">
                <a16:creationId xmlns:a16="http://schemas.microsoft.com/office/drawing/2014/main" id="{52473BFB-B19B-470D-90B5-66B489B4EA9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endParaRPr lang="en-GB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418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75435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9476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6174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hyperlink" Target="mailto:hello@bellevuelaw.co.uk" TargetMode="External"/><Relationship Id="rId2" Type="http://schemas.openxmlformats.org/officeDocument/2006/relationships/hyperlink" Target="http://www.bellevuelaw.co.uk/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ront Cover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 title="Bellevue-Law-Logo-Pink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81625" y="4568225"/>
            <a:ext cx="971177" cy="3964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2" title="Bellevue-Law-Icon-Pink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49596" y="0"/>
            <a:ext cx="3094407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11700" y="1049375"/>
            <a:ext cx="56109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7982"/>
              </a:buClr>
              <a:buSzPts val="5200"/>
              <a:buNone/>
              <a:defRPr sz="4000">
                <a:solidFill>
                  <a:srgbClr val="B7798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7982"/>
              </a:buClr>
              <a:buSzPts val="5200"/>
              <a:buNone/>
              <a:defRPr sz="5200">
                <a:solidFill>
                  <a:srgbClr val="B77982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7982"/>
              </a:buClr>
              <a:buSzPts val="5200"/>
              <a:buNone/>
              <a:defRPr sz="5200">
                <a:solidFill>
                  <a:srgbClr val="B77982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7982"/>
              </a:buClr>
              <a:buSzPts val="5200"/>
              <a:buNone/>
              <a:defRPr sz="5200">
                <a:solidFill>
                  <a:srgbClr val="B77982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7982"/>
              </a:buClr>
              <a:buSzPts val="5200"/>
              <a:buNone/>
              <a:defRPr sz="5200">
                <a:solidFill>
                  <a:srgbClr val="B77982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7982"/>
              </a:buClr>
              <a:buSzPts val="5200"/>
              <a:buNone/>
              <a:defRPr sz="5200">
                <a:solidFill>
                  <a:srgbClr val="B77982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7982"/>
              </a:buClr>
              <a:buSzPts val="5200"/>
              <a:buNone/>
              <a:defRPr sz="5200">
                <a:solidFill>
                  <a:srgbClr val="B77982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7982"/>
              </a:buClr>
              <a:buSzPts val="5200"/>
              <a:buNone/>
              <a:defRPr sz="5200">
                <a:solidFill>
                  <a:srgbClr val="B77982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7982"/>
              </a:buClr>
              <a:buSzPts val="5200"/>
              <a:buNone/>
              <a:defRPr sz="5200">
                <a:solidFill>
                  <a:srgbClr val="B77982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11700" y="3138925"/>
            <a:ext cx="56109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5658"/>
              </a:buClr>
              <a:buSzPts val="2800"/>
              <a:buNone/>
              <a:defRPr sz="2000">
                <a:solidFill>
                  <a:srgbClr val="5C565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5658"/>
              </a:buClr>
              <a:buSzPts val="2800"/>
              <a:buNone/>
              <a:defRPr sz="2800">
                <a:solidFill>
                  <a:srgbClr val="5C5658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5658"/>
              </a:buClr>
              <a:buSzPts val="2800"/>
              <a:buNone/>
              <a:defRPr sz="2800">
                <a:solidFill>
                  <a:srgbClr val="5C5658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5658"/>
              </a:buClr>
              <a:buSzPts val="2800"/>
              <a:buNone/>
              <a:defRPr sz="2800">
                <a:solidFill>
                  <a:srgbClr val="5C5658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5658"/>
              </a:buClr>
              <a:buSzPts val="2800"/>
              <a:buNone/>
              <a:defRPr sz="2800">
                <a:solidFill>
                  <a:srgbClr val="5C5658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5658"/>
              </a:buClr>
              <a:buSzPts val="2800"/>
              <a:buNone/>
              <a:defRPr sz="2800">
                <a:solidFill>
                  <a:srgbClr val="5C5658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5658"/>
              </a:buClr>
              <a:buSzPts val="2800"/>
              <a:buNone/>
              <a:defRPr sz="2800">
                <a:solidFill>
                  <a:srgbClr val="5C5658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5658"/>
              </a:buClr>
              <a:buSzPts val="2800"/>
              <a:buNone/>
              <a:defRPr sz="2800">
                <a:solidFill>
                  <a:srgbClr val="5C5658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5658"/>
              </a:buClr>
              <a:buSzPts val="2800"/>
              <a:buNone/>
              <a:defRPr sz="2800">
                <a:solidFill>
                  <a:srgbClr val="5C565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s" userDrawn="1">
  <p:cSld name="TITLE_1_1_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666666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7" name="Google Shape;17;p3"/>
          <p:cNvSpPr/>
          <p:nvPr/>
        </p:nvSpPr>
        <p:spPr>
          <a:xfrm rot="10800000">
            <a:off x="1050" y="-175"/>
            <a:ext cx="9141900" cy="388200"/>
          </a:xfrm>
          <a:prstGeom prst="rect">
            <a:avLst/>
          </a:prstGeom>
          <a:solidFill>
            <a:srgbClr val="B77982"/>
          </a:solidFill>
          <a:ln>
            <a:noFill/>
          </a:ln>
        </p:spPr>
        <p:txBody>
          <a:bodyPr spcFirstLastPara="1" wrap="square" lIns="91775" tIns="91775" rIns="91775" bIns="917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5"/>
              <a:buFont typeface="Arial"/>
              <a:buNone/>
            </a:pPr>
            <a:endParaRPr sz="1405" b="0" i="0" u="none" strike="noStrike" cap="non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8" name="Google Shape;18;p3" title="Bellevue-Law-Logo-Pink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81625" y="4568225"/>
            <a:ext cx="971177" cy="39643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43;p6">
            <a:extLst>
              <a:ext uri="{FF2B5EF4-FFF2-40B4-BE49-F238E27FC236}">
                <a16:creationId xmlns:a16="http://schemas.microsoft.com/office/drawing/2014/main" id="{FC43F4E3-63E2-3927-75BC-F97AC92A5C8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311700" y="610750"/>
            <a:ext cx="5580130" cy="10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7982"/>
              </a:buClr>
              <a:buSzPts val="2800"/>
              <a:buNone/>
              <a:defRPr sz="4600">
                <a:solidFill>
                  <a:srgbClr val="B7798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7982"/>
              </a:buClr>
              <a:buSzPts val="2800"/>
              <a:buNone/>
              <a:defRPr>
                <a:solidFill>
                  <a:srgbClr val="B77982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7982"/>
              </a:buClr>
              <a:buSzPts val="2800"/>
              <a:buNone/>
              <a:defRPr>
                <a:solidFill>
                  <a:srgbClr val="B77982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7982"/>
              </a:buClr>
              <a:buSzPts val="2800"/>
              <a:buNone/>
              <a:defRPr>
                <a:solidFill>
                  <a:srgbClr val="B77982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7982"/>
              </a:buClr>
              <a:buSzPts val="2800"/>
              <a:buNone/>
              <a:defRPr>
                <a:solidFill>
                  <a:srgbClr val="B77982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7982"/>
              </a:buClr>
              <a:buSzPts val="2800"/>
              <a:buNone/>
              <a:defRPr>
                <a:solidFill>
                  <a:srgbClr val="B77982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7982"/>
              </a:buClr>
              <a:buSzPts val="2800"/>
              <a:buNone/>
              <a:defRPr>
                <a:solidFill>
                  <a:srgbClr val="B77982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7982"/>
              </a:buClr>
              <a:buSzPts val="2800"/>
              <a:buNone/>
              <a:defRPr>
                <a:solidFill>
                  <a:srgbClr val="B77982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7982"/>
              </a:buClr>
              <a:buSzPts val="2800"/>
              <a:buNone/>
              <a:defRPr>
                <a:solidFill>
                  <a:srgbClr val="B77982"/>
                </a:solidFill>
              </a:defRPr>
            </a:lvl9pPr>
          </a:lstStyle>
          <a:p>
            <a:r>
              <a:rPr lang="en-GB"/>
              <a:t>Contents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3">
  <p:cSld name="SECTION_HEADER_1_3_1">
    <p:bg>
      <p:bgPr>
        <a:solidFill>
          <a:srgbClr val="B77982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51" name="Google Shape;51;p7" title="Bellevue-Law-Logo-Gradient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81625" y="4568225"/>
            <a:ext cx="971177" cy="396437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494100" y="593300"/>
            <a:ext cx="3503700" cy="10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1"/>
          </p:nvPr>
        </p:nvSpPr>
        <p:spPr>
          <a:xfrm>
            <a:off x="494000" y="1870000"/>
            <a:ext cx="3503700" cy="17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8000" tIns="198000" rIns="198000" bIns="198000" anchor="t" anchorCtr="0">
            <a:normAutofit/>
          </a:bodyPr>
          <a:lstStyle>
            <a:lvl1pPr marL="457200" lvl="0" indent="-35306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60"/>
              <a:buFont typeface="NTR"/>
              <a:buChar char="+"/>
              <a:defRPr sz="1400">
                <a:solidFill>
                  <a:schemeClr val="lt1"/>
                </a:solidFill>
              </a:defRPr>
            </a:lvl1pPr>
            <a:lvl2pPr marL="914400" lvl="1" indent="-2921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○"/>
              <a:defRPr sz="1000">
                <a:solidFill>
                  <a:schemeClr val="lt1"/>
                </a:solidFill>
              </a:defRPr>
            </a:lvl2pPr>
            <a:lvl3pPr marL="1371600" lvl="2" indent="-2921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■"/>
              <a:defRPr sz="1000">
                <a:solidFill>
                  <a:schemeClr val="lt1"/>
                </a:solidFill>
              </a:defRPr>
            </a:lvl3pPr>
            <a:lvl4pPr marL="1828800" lvl="3" indent="-2921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●"/>
              <a:defRPr sz="1000">
                <a:solidFill>
                  <a:schemeClr val="lt1"/>
                </a:solidFill>
              </a:defRPr>
            </a:lvl4pPr>
            <a:lvl5pPr marL="2286000" lvl="4" indent="-2921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○"/>
              <a:defRPr sz="1000">
                <a:solidFill>
                  <a:schemeClr val="lt1"/>
                </a:solidFill>
              </a:defRPr>
            </a:lvl5pPr>
            <a:lvl6pPr marL="2743200" lvl="5" indent="-2921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■"/>
              <a:defRPr sz="1000">
                <a:solidFill>
                  <a:schemeClr val="lt1"/>
                </a:solidFill>
              </a:defRPr>
            </a:lvl6pPr>
            <a:lvl7pPr marL="3200400" lvl="6" indent="-2921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●"/>
              <a:defRPr sz="1000">
                <a:solidFill>
                  <a:schemeClr val="lt1"/>
                </a:solidFill>
              </a:defRPr>
            </a:lvl7pPr>
            <a:lvl8pPr marL="3657600" lvl="7" indent="-2921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○"/>
              <a:defRPr sz="1000">
                <a:solidFill>
                  <a:schemeClr val="lt1"/>
                </a:solidFill>
              </a:defRPr>
            </a:lvl8pPr>
            <a:lvl9pPr marL="4114800" lvl="8" indent="-2921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■"/>
              <a:defRPr sz="1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cxnSp>
        <p:nvCxnSpPr>
          <p:cNvPr id="54" name="Google Shape;54;p7"/>
          <p:cNvCxnSpPr/>
          <p:nvPr/>
        </p:nvCxnSpPr>
        <p:spPr>
          <a:xfrm>
            <a:off x="609610" y="1750000"/>
            <a:ext cx="19755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d Page" type="blank">
  <p:cSld name="BLANK">
    <p:bg>
      <p:bgPr>
        <a:solidFill>
          <a:schemeClr val="lt1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5"/>
          <p:cNvSpPr/>
          <p:nvPr/>
        </p:nvSpPr>
        <p:spPr>
          <a:xfrm rot="10800000">
            <a:off x="-4650" y="-7375"/>
            <a:ext cx="9147600" cy="3788100"/>
          </a:xfrm>
          <a:prstGeom prst="rect">
            <a:avLst/>
          </a:prstGeom>
          <a:solidFill>
            <a:srgbClr val="B77982"/>
          </a:solidFill>
          <a:ln>
            <a:noFill/>
          </a:ln>
        </p:spPr>
        <p:txBody>
          <a:bodyPr spcFirstLastPara="1" wrap="square" lIns="91775" tIns="91775" rIns="91775" bIns="917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5"/>
              <a:buFont typeface="Arial"/>
              <a:buNone/>
            </a:pPr>
            <a:endParaRPr sz="1405" b="0" i="0" u="none" strike="noStrike" cap="non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4" name="Google Shape;94;p15"/>
          <p:cNvSpPr txBox="1"/>
          <p:nvPr/>
        </p:nvSpPr>
        <p:spPr>
          <a:xfrm>
            <a:off x="4816550" y="4070325"/>
            <a:ext cx="4059300" cy="83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marR="5080" lvl="0" indent="0" algn="r" rtl="0">
              <a:lnSpc>
                <a:spcPct val="1014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1300" b="0" i="0" u="sng" strike="noStrike" cap="none">
                <a:solidFill>
                  <a:schemeClr val="hlink"/>
                </a:solidFill>
                <a:latin typeface="Lato"/>
                <a:ea typeface="Lato"/>
                <a:cs typeface="Lato"/>
                <a:sym typeface="Lato"/>
                <a:hlinkClick r:id="rId2"/>
              </a:rPr>
              <a:t>bellevuelaw.co.uk</a:t>
            </a:r>
            <a:r>
              <a:rPr lang="en-GB"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endParaRPr sz="1300" b="0" i="0" u="none" strike="noStrike" cap="non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marL="12700" marR="5080" lvl="0" indent="0" algn="r" rtl="0">
              <a:lnSpc>
                <a:spcPct val="101499"/>
              </a:lnSpc>
              <a:spcBef>
                <a:spcPts val="95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1300" b="0" i="0" u="none" strike="noStrike" cap="none">
                <a:solidFill>
                  <a:srgbClr val="5C5658"/>
                </a:solidFill>
                <a:latin typeface="Lato"/>
                <a:ea typeface="Lato"/>
                <a:cs typeface="Lato"/>
                <a:sym typeface="Lato"/>
              </a:rPr>
              <a:t>9 Dallington St, London EC1V 0LN</a:t>
            </a:r>
            <a:endParaRPr sz="1300" b="0" i="0" u="none" strike="noStrike" cap="none">
              <a:solidFill>
                <a:srgbClr val="5C5658"/>
              </a:solidFill>
              <a:latin typeface="Lato"/>
              <a:ea typeface="Lato"/>
              <a:cs typeface="Lato"/>
              <a:sym typeface="Lato"/>
            </a:endParaRPr>
          </a:p>
          <a:p>
            <a:pPr marL="0" marR="5080" lvl="0" indent="0" algn="r" rtl="0">
              <a:lnSpc>
                <a:spcPct val="100000"/>
              </a:lnSpc>
              <a:spcBef>
                <a:spcPts val="2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1300" b="0" i="0" u="none" strike="noStrike" cap="none">
                <a:solidFill>
                  <a:srgbClr val="5C5658"/>
                </a:solidFill>
                <a:latin typeface="Lato"/>
                <a:ea typeface="Lato"/>
                <a:cs typeface="Lato"/>
                <a:sym typeface="Lato"/>
              </a:rPr>
              <a:t>+44 (0)20 3432 2110</a:t>
            </a:r>
            <a:endParaRPr sz="1300" b="0" i="0" u="none" strike="noStrike" cap="none">
              <a:solidFill>
                <a:srgbClr val="5C5658"/>
              </a:solidFill>
              <a:latin typeface="Lato"/>
              <a:ea typeface="Lato"/>
              <a:cs typeface="Lato"/>
              <a:sym typeface="Lato"/>
            </a:endParaRPr>
          </a:p>
          <a:p>
            <a:pPr marL="0" marR="5080" lvl="0" indent="0" algn="r" rtl="0">
              <a:lnSpc>
                <a:spcPct val="100000"/>
              </a:lnSpc>
              <a:spcBef>
                <a:spcPts val="25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1300" b="0" i="0" u="sng" strike="noStrike" cap="none">
                <a:solidFill>
                  <a:schemeClr val="hlink"/>
                </a:solidFill>
                <a:latin typeface="Lato"/>
                <a:ea typeface="Lato"/>
                <a:cs typeface="Lato"/>
                <a:sym typeface="Lato"/>
                <a:hlinkClick r:id="rId3"/>
              </a:rPr>
              <a:t>hello@bellevuelaw.co.uk</a:t>
            </a:r>
            <a:endParaRPr sz="1300" b="0" i="0" u="none" strike="noStrike" cap="non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95" name="Google Shape;95;p15" title="Bellevue-Law-Logo-Pink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8525" y="4171900"/>
            <a:ext cx="1551355" cy="633249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5"/>
          <p:cNvSpPr txBox="1">
            <a:spLocks noGrp="1"/>
          </p:cNvSpPr>
          <p:nvPr>
            <p:ph type="title"/>
          </p:nvPr>
        </p:nvSpPr>
        <p:spPr>
          <a:xfrm>
            <a:off x="311700" y="16003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C5658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C5658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C5658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C5658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C5658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C5658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C5658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C5658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C5658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5658"/>
              </a:buClr>
              <a:buSzPts val="2800"/>
              <a:buFont typeface="Yeseva One"/>
              <a:buNone/>
              <a:defRPr sz="2800" b="0" i="0" u="none" strike="noStrike" cap="none">
                <a:solidFill>
                  <a:srgbClr val="5C5658"/>
                </a:solidFill>
                <a:latin typeface="Yeseva One"/>
                <a:ea typeface="Yeseva One"/>
                <a:cs typeface="Yeseva One"/>
                <a:sym typeface="Yesev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5658"/>
              </a:buClr>
              <a:buSzPts val="2800"/>
              <a:buFont typeface="Yeseva One"/>
              <a:buNone/>
              <a:defRPr sz="2800" b="0" i="0" u="none" strike="noStrike" cap="none">
                <a:solidFill>
                  <a:srgbClr val="5C5658"/>
                </a:solidFill>
                <a:latin typeface="Yeseva One"/>
                <a:ea typeface="Yeseva One"/>
                <a:cs typeface="Yeseva One"/>
                <a:sym typeface="Yeseva O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5658"/>
              </a:buClr>
              <a:buSzPts val="2800"/>
              <a:buFont typeface="Yeseva One"/>
              <a:buNone/>
              <a:defRPr sz="2800" b="0" i="0" u="none" strike="noStrike" cap="none">
                <a:solidFill>
                  <a:srgbClr val="5C5658"/>
                </a:solidFill>
                <a:latin typeface="Yeseva One"/>
                <a:ea typeface="Yeseva One"/>
                <a:cs typeface="Yeseva One"/>
                <a:sym typeface="Yeseva O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5658"/>
              </a:buClr>
              <a:buSzPts val="2800"/>
              <a:buFont typeface="Yeseva One"/>
              <a:buNone/>
              <a:defRPr sz="2800" b="0" i="0" u="none" strike="noStrike" cap="none">
                <a:solidFill>
                  <a:srgbClr val="5C5658"/>
                </a:solidFill>
                <a:latin typeface="Yeseva One"/>
                <a:ea typeface="Yeseva One"/>
                <a:cs typeface="Yeseva One"/>
                <a:sym typeface="Yeseva O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5658"/>
              </a:buClr>
              <a:buSzPts val="2800"/>
              <a:buFont typeface="Yeseva One"/>
              <a:buNone/>
              <a:defRPr sz="2800" b="0" i="0" u="none" strike="noStrike" cap="none">
                <a:solidFill>
                  <a:srgbClr val="5C5658"/>
                </a:solidFill>
                <a:latin typeface="Yeseva One"/>
                <a:ea typeface="Yeseva One"/>
                <a:cs typeface="Yeseva One"/>
                <a:sym typeface="Yeseva O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5658"/>
              </a:buClr>
              <a:buSzPts val="2800"/>
              <a:buFont typeface="Yeseva One"/>
              <a:buNone/>
              <a:defRPr sz="2800" b="0" i="0" u="none" strike="noStrike" cap="none">
                <a:solidFill>
                  <a:srgbClr val="5C5658"/>
                </a:solidFill>
                <a:latin typeface="Yeseva One"/>
                <a:ea typeface="Yeseva One"/>
                <a:cs typeface="Yeseva One"/>
                <a:sym typeface="Yeseva O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5658"/>
              </a:buClr>
              <a:buSzPts val="2800"/>
              <a:buFont typeface="Yeseva One"/>
              <a:buNone/>
              <a:defRPr sz="2800" b="0" i="0" u="none" strike="noStrike" cap="none">
                <a:solidFill>
                  <a:srgbClr val="5C5658"/>
                </a:solidFill>
                <a:latin typeface="Yeseva One"/>
                <a:ea typeface="Yeseva One"/>
                <a:cs typeface="Yeseva One"/>
                <a:sym typeface="Yeseva O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5658"/>
              </a:buClr>
              <a:buSzPts val="2800"/>
              <a:buFont typeface="Yeseva One"/>
              <a:buNone/>
              <a:defRPr sz="2800" b="0" i="0" u="none" strike="noStrike" cap="none">
                <a:solidFill>
                  <a:srgbClr val="5C5658"/>
                </a:solidFill>
                <a:latin typeface="Yeseva One"/>
                <a:ea typeface="Yeseva One"/>
                <a:cs typeface="Yeseva One"/>
                <a:sym typeface="Yeseva O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5658"/>
              </a:buClr>
              <a:buSzPts val="2800"/>
              <a:buFont typeface="Yeseva One"/>
              <a:buNone/>
              <a:defRPr sz="2800" b="0" i="0" u="none" strike="noStrike" cap="none">
                <a:solidFill>
                  <a:srgbClr val="5C5658"/>
                </a:solidFill>
                <a:latin typeface="Yeseva One"/>
                <a:ea typeface="Yeseva One"/>
                <a:cs typeface="Yeseva One"/>
                <a:sym typeface="Yeseva On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C5658"/>
              </a:buClr>
              <a:buSzPts val="1700"/>
              <a:buFont typeface="Lato"/>
              <a:buChar char="●"/>
              <a:defRPr sz="1700" b="0" i="0" u="none" strike="noStrike" cap="none">
                <a:solidFill>
                  <a:srgbClr val="5C5658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C5658"/>
              </a:buClr>
              <a:buSzPts val="1300"/>
              <a:buFont typeface="Lato"/>
              <a:buChar char="○"/>
              <a:defRPr sz="1300" b="0" i="0" u="none" strike="noStrike" cap="none">
                <a:solidFill>
                  <a:srgbClr val="5C5658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C5658"/>
              </a:buClr>
              <a:buSzPts val="1300"/>
              <a:buFont typeface="Lato"/>
              <a:buChar char="■"/>
              <a:defRPr sz="1300" b="0" i="0" u="none" strike="noStrike" cap="none">
                <a:solidFill>
                  <a:srgbClr val="5C5658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C5658"/>
              </a:buClr>
              <a:buSzPts val="1300"/>
              <a:buFont typeface="Lato"/>
              <a:buChar char="●"/>
              <a:defRPr sz="1300" b="0" i="0" u="none" strike="noStrike" cap="none">
                <a:solidFill>
                  <a:srgbClr val="5C5658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C5658"/>
              </a:buClr>
              <a:buSzPts val="1300"/>
              <a:buFont typeface="Lato"/>
              <a:buChar char="○"/>
              <a:defRPr sz="1300" b="0" i="0" u="none" strike="noStrike" cap="none">
                <a:solidFill>
                  <a:srgbClr val="5C5658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C5658"/>
              </a:buClr>
              <a:buSzPts val="1300"/>
              <a:buFont typeface="Lato"/>
              <a:buChar char="■"/>
              <a:defRPr sz="1300" b="0" i="0" u="none" strike="noStrike" cap="none">
                <a:solidFill>
                  <a:srgbClr val="5C5658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marR="0" lvl="6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C5658"/>
              </a:buClr>
              <a:buSzPts val="1300"/>
              <a:buFont typeface="Lato"/>
              <a:buChar char="●"/>
              <a:defRPr sz="1300" b="0" i="0" u="none" strike="noStrike" cap="none">
                <a:solidFill>
                  <a:srgbClr val="5C5658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marR="0" lvl="7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C5658"/>
              </a:buClr>
              <a:buSzPts val="1300"/>
              <a:buFont typeface="Lato"/>
              <a:buChar char="○"/>
              <a:defRPr sz="1300" b="0" i="0" u="none" strike="noStrike" cap="none">
                <a:solidFill>
                  <a:srgbClr val="5C5658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marR="0" lvl="8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C5658"/>
              </a:buClr>
              <a:buSzPts val="1300"/>
              <a:buFont typeface="Lato"/>
              <a:buChar char="■"/>
              <a:defRPr sz="1300" b="0" i="0" u="none" strike="noStrike" cap="none">
                <a:solidFill>
                  <a:srgbClr val="5C5658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3" r:id="rId3"/>
    <p:sldLayoutId id="2147483661" r:id="rId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6"/>
          <p:cNvSpPr txBox="1">
            <a:spLocks noGrp="1"/>
          </p:cNvSpPr>
          <p:nvPr>
            <p:ph type="ctrTitle"/>
          </p:nvPr>
        </p:nvSpPr>
        <p:spPr>
          <a:xfrm>
            <a:off x="311700" y="1049375"/>
            <a:ext cx="56109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Disputes:</a:t>
            </a:r>
            <a:br>
              <a:rPr lang="en-US"/>
            </a:br>
            <a:r>
              <a:rPr lang="en-US"/>
              <a:t>How to keep costs and complexity under control</a:t>
            </a:r>
            <a:endParaRPr/>
          </a:p>
        </p:txBody>
      </p:sp>
      <p:sp>
        <p:nvSpPr>
          <p:cNvPr id="102" name="Google Shape;102;p16"/>
          <p:cNvSpPr txBox="1">
            <a:spLocks noGrp="1"/>
          </p:cNvSpPr>
          <p:nvPr>
            <p:ph type="subTitle" idx="1"/>
          </p:nvPr>
        </p:nvSpPr>
        <p:spPr>
          <a:xfrm>
            <a:off x="311700" y="3138925"/>
            <a:ext cx="5610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Faye Moore &amp; Catherine McBride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>
          <a:extLst>
            <a:ext uri="{FF2B5EF4-FFF2-40B4-BE49-F238E27FC236}">
              <a16:creationId xmlns:a16="http://schemas.microsoft.com/office/drawing/2014/main" id="{E9334E5C-9FC9-E95F-8D9D-FC747A754B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0">
            <a:extLst>
              <a:ext uri="{FF2B5EF4-FFF2-40B4-BE49-F238E27FC236}">
                <a16:creationId xmlns:a16="http://schemas.microsoft.com/office/drawing/2014/main" id="{070349C5-EFC1-951C-159A-FD3FB98092C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4100" y="593300"/>
            <a:ext cx="7716182" cy="108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r>
              <a:rPr lang="en-GB"/>
              <a:t>Ending disputes sooner </a:t>
            </a:r>
          </a:p>
        </p:txBody>
      </p:sp>
      <p:sp>
        <p:nvSpPr>
          <p:cNvPr id="139" name="Google Shape;139;p20">
            <a:extLst>
              <a:ext uri="{FF2B5EF4-FFF2-40B4-BE49-F238E27FC236}">
                <a16:creationId xmlns:a16="http://schemas.microsoft.com/office/drawing/2014/main" id="{F1E87039-7051-122B-CC98-7C7350403C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94000" y="1763842"/>
            <a:ext cx="7716282" cy="2698229"/>
          </a:xfrm>
          <a:prstGeom prst="rect">
            <a:avLst/>
          </a:prstGeom>
        </p:spPr>
        <p:txBody>
          <a:bodyPr spcFirstLastPara="1" wrap="square" lIns="198000" tIns="198000" rIns="198000" bIns="198000" anchor="t" anchorCtr="0">
            <a:normAutofit fontScale="92500" lnSpcReduction="20000"/>
          </a:bodyPr>
          <a:lstStyle/>
          <a:p>
            <a:r>
              <a:rPr lang="en-GB" sz="1900"/>
              <a:t>Dispute resolvers, not litigators</a:t>
            </a:r>
          </a:p>
          <a:p>
            <a:endParaRPr lang="en-GB" sz="1900"/>
          </a:p>
          <a:p>
            <a:r>
              <a:rPr lang="en-GB" sz="1900"/>
              <a:t>Procedural tactics</a:t>
            </a:r>
          </a:p>
          <a:p>
            <a:pPr marL="104140" indent="0">
              <a:buNone/>
            </a:pPr>
            <a:endParaRPr lang="en-GB" sz="1900"/>
          </a:p>
          <a:p>
            <a:r>
              <a:rPr lang="en-GB" sz="1900"/>
              <a:t>Alternative Dispute Resolution </a:t>
            </a:r>
          </a:p>
          <a:p>
            <a:pPr marL="104140" indent="0">
              <a:buNone/>
            </a:pPr>
            <a:endParaRPr lang="en-GB" sz="1900"/>
          </a:p>
          <a:p>
            <a:r>
              <a:rPr lang="en-GB" sz="1900"/>
              <a:t>Settlement </a:t>
            </a:r>
          </a:p>
          <a:p>
            <a:pPr lvl="1"/>
            <a:r>
              <a:rPr lang="en-GB" sz="1500"/>
              <a:t>Cost / benefit analysis</a:t>
            </a:r>
          </a:p>
          <a:p>
            <a:pPr lvl="1"/>
            <a:r>
              <a:rPr lang="en-GB" sz="1500"/>
              <a:t>Identifying blockers to settlement</a:t>
            </a:r>
          </a:p>
          <a:p>
            <a:pPr marL="104140" indent="0">
              <a:buNone/>
            </a:pPr>
            <a:endParaRPr lang="en-GB"/>
          </a:p>
          <a:p>
            <a:pPr marL="104140" indent="0">
              <a:buNone/>
            </a:pPr>
            <a:endParaRPr lang="en-GB"/>
          </a:p>
        </p:txBody>
      </p:sp>
      <p:sp>
        <p:nvSpPr>
          <p:cNvPr id="140" name="Google Shape;140;p20">
            <a:extLst>
              <a:ext uri="{FF2B5EF4-FFF2-40B4-BE49-F238E27FC236}">
                <a16:creationId xmlns:a16="http://schemas.microsoft.com/office/drawing/2014/main" id="{387CE9E3-F97A-2CC0-5211-B5CDD57FAB0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GB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897471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363544-B9F9-356B-B474-3BDAE53A40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5BCC8FE-FC4E-7B71-915E-62325CA160A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11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73F1072-D403-157B-6144-D6484B96A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699" y="610749"/>
            <a:ext cx="8447553" cy="920177"/>
          </a:xfrm>
        </p:spPr>
        <p:txBody>
          <a:bodyPr>
            <a:noAutofit/>
          </a:bodyPr>
          <a:lstStyle/>
          <a:p>
            <a:r>
              <a:rPr lang="en-GB" sz="2800"/>
              <a:t>Ending disputes sooner: cost / benefit analysis</a:t>
            </a:r>
            <a:endParaRPr lang="en-US" sz="280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9ADA726-EC76-89D6-3F9A-08E0DBB312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1350" y="1530926"/>
            <a:ext cx="4875069" cy="323914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E21667E-903B-30D5-5519-77A61495C627}"/>
              </a:ext>
            </a:extLst>
          </p:cNvPr>
          <p:cNvSpPr txBox="1"/>
          <p:nvPr/>
        </p:nvSpPr>
        <p:spPr>
          <a:xfrm>
            <a:off x="311699" y="1530926"/>
            <a:ext cx="20292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Harper v </a:t>
            </a:r>
            <a:r>
              <a:rPr lang="en-GB" sz="1050" b="1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Technova</a:t>
            </a:r>
            <a:endParaRPr lang="en-GB" sz="105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05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Cost / benefit analysis</a:t>
            </a:r>
          </a:p>
          <a:p>
            <a:r>
              <a:rPr lang="en-GB" sz="105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Breach of contract claim - £10m</a:t>
            </a:r>
          </a:p>
          <a:p>
            <a:r>
              <a:rPr lang="en-GB" sz="105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Acting for </a:t>
            </a:r>
            <a:r>
              <a:rPr lang="en-GB" sz="105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Claimant</a:t>
            </a:r>
          </a:p>
        </p:txBody>
      </p:sp>
    </p:spTree>
    <p:extLst>
      <p:ext uri="{BB962C8B-B14F-4D97-AF65-F5344CB8AC3E}">
        <p14:creationId xmlns:p14="http://schemas.microsoft.com/office/powerpoint/2010/main" val="40294047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0824F5-178D-7A8F-2AC1-541147FCE1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6E0CBE9-816B-1E3E-E260-8C06A40639B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12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30BA5B-41DE-7F14-DC8C-3794B1475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699" y="610749"/>
            <a:ext cx="8342903" cy="920177"/>
          </a:xfrm>
        </p:spPr>
        <p:txBody>
          <a:bodyPr>
            <a:noAutofit/>
          </a:bodyPr>
          <a:lstStyle/>
          <a:p>
            <a:r>
              <a:rPr lang="en-GB" sz="2800"/>
              <a:t>Ending disputes sooner: cost / benefit analysis</a:t>
            </a:r>
            <a:endParaRPr lang="en-US" sz="28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0703849-F22E-DBDB-9EC2-901E065218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0805" y="1530926"/>
            <a:ext cx="4895102" cy="330364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B46298-AC59-9AE8-569F-844B89BC596F}"/>
              </a:ext>
            </a:extLst>
          </p:cNvPr>
          <p:cNvSpPr txBox="1"/>
          <p:nvPr/>
        </p:nvSpPr>
        <p:spPr>
          <a:xfrm>
            <a:off x="311699" y="1530926"/>
            <a:ext cx="20292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Harper v </a:t>
            </a:r>
            <a:r>
              <a:rPr lang="en-GB" sz="1050" b="1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Technova</a:t>
            </a:r>
            <a:endParaRPr lang="en-GB" sz="105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05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Cost / benefit analysis</a:t>
            </a:r>
          </a:p>
          <a:p>
            <a:r>
              <a:rPr lang="en-GB" sz="105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Breach of contract claim - £10m</a:t>
            </a:r>
          </a:p>
          <a:p>
            <a:r>
              <a:rPr lang="en-GB" sz="105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Acting for </a:t>
            </a:r>
            <a:r>
              <a:rPr lang="en-GB" sz="105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Defendant</a:t>
            </a:r>
          </a:p>
        </p:txBody>
      </p:sp>
    </p:spTree>
    <p:extLst>
      <p:ext uri="{BB962C8B-B14F-4D97-AF65-F5344CB8AC3E}">
        <p14:creationId xmlns:p14="http://schemas.microsoft.com/office/powerpoint/2010/main" val="8403030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56E1159-7AC1-37A7-5544-B11EB4A5497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13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A5A4066-AA74-4282-8BBB-D6D666EFE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099" y="593300"/>
            <a:ext cx="8068010" cy="1081200"/>
          </a:xfrm>
        </p:spPr>
        <p:txBody>
          <a:bodyPr>
            <a:normAutofit/>
          </a:bodyPr>
          <a:lstStyle/>
          <a:p>
            <a:r>
              <a:rPr lang="en-GB"/>
              <a:t>Managing litigation costs: are high costs inevitable? 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C7846B-0394-554B-449E-34D82FF4E8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4000" y="1869999"/>
            <a:ext cx="6181620" cy="2680201"/>
          </a:xfrm>
        </p:spPr>
        <p:txBody>
          <a:bodyPr>
            <a:normAutofit fontScale="70000" lnSpcReduction="20000"/>
          </a:bodyPr>
          <a:lstStyle/>
          <a:p>
            <a:r>
              <a:rPr lang="en-GB" sz="2600"/>
              <a:t>When are high costs unavoidable</a:t>
            </a:r>
          </a:p>
          <a:p>
            <a:pPr marL="104140" indent="0">
              <a:buNone/>
            </a:pPr>
            <a:endParaRPr lang="en-GB"/>
          </a:p>
          <a:p>
            <a:pPr marL="914400" lvl="2" indent="-353060">
              <a:buSzPts val="1960"/>
              <a:buFont typeface="NTR"/>
              <a:buChar char="+"/>
            </a:pPr>
            <a:r>
              <a:rPr lang="en-GB" sz="1700"/>
              <a:t>Legal and factual complexity </a:t>
            </a:r>
          </a:p>
          <a:p>
            <a:pPr marL="914400" lvl="2" indent="-353060">
              <a:buSzPts val="1960"/>
              <a:buFont typeface="NTR"/>
              <a:buChar char="+"/>
            </a:pPr>
            <a:r>
              <a:rPr lang="en-GB" sz="1700"/>
              <a:t>Large volumes of material </a:t>
            </a:r>
          </a:p>
          <a:p>
            <a:pPr marL="914400" lvl="2" indent="-353060">
              <a:buSzPts val="1960"/>
              <a:buFont typeface="NTR"/>
              <a:buChar char="+"/>
            </a:pPr>
            <a:r>
              <a:rPr lang="en-GB" sz="1700"/>
              <a:t>Urgency </a:t>
            </a:r>
          </a:p>
          <a:p>
            <a:pPr marL="914400" lvl="2" indent="-353060">
              <a:buSzPts val="1960"/>
              <a:buFont typeface="NTR"/>
              <a:buChar char="+"/>
            </a:pPr>
            <a:r>
              <a:rPr lang="en-GB" sz="1700"/>
              <a:t>Cross-border disputes </a:t>
            </a:r>
          </a:p>
          <a:p>
            <a:pPr marL="622300" lvl="1" indent="0">
              <a:buNone/>
            </a:pPr>
            <a:endParaRPr lang="en-GB"/>
          </a:p>
          <a:p>
            <a:pPr marL="457200" lvl="1" indent="-353060">
              <a:buSzPts val="1960"/>
              <a:buFont typeface="NTR"/>
              <a:buChar char="+"/>
            </a:pPr>
            <a:r>
              <a:rPr lang="en-GB" sz="2600"/>
              <a:t>When are high costs avoidable</a:t>
            </a:r>
          </a:p>
          <a:p>
            <a:pPr marL="104140" lvl="1" indent="0">
              <a:buSzPts val="1960"/>
              <a:buNone/>
            </a:pPr>
            <a:endParaRPr lang="en-GB" sz="1400"/>
          </a:p>
          <a:p>
            <a:pPr marL="914400" lvl="2" indent="-353060">
              <a:buSzPts val="1960"/>
              <a:buFont typeface="NTR"/>
              <a:buChar char="+"/>
            </a:pPr>
            <a:r>
              <a:rPr lang="en-GB" sz="1900"/>
              <a:t>Lack of early assessment </a:t>
            </a:r>
          </a:p>
          <a:p>
            <a:pPr marL="914400" lvl="2" indent="-353060">
              <a:buSzPts val="1960"/>
              <a:buFont typeface="NTR"/>
              <a:buChar char="+"/>
            </a:pPr>
            <a:r>
              <a:rPr lang="en-GB" sz="1900"/>
              <a:t>Poor decisions </a:t>
            </a:r>
          </a:p>
          <a:p>
            <a:pPr marL="914400" lvl="2" indent="-353060">
              <a:buSzPts val="1960"/>
              <a:buFont typeface="NTR"/>
              <a:buChar char="+"/>
            </a:pPr>
            <a:r>
              <a:rPr lang="en-GB" sz="1900"/>
              <a:t>Adopting a risk based/proportionate approach</a:t>
            </a:r>
          </a:p>
          <a:p>
            <a:pPr lvl="1"/>
            <a:endParaRPr lang="en-GB" sz="1900"/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2423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>
          <a:extLst>
            <a:ext uri="{FF2B5EF4-FFF2-40B4-BE49-F238E27FC236}">
              <a16:creationId xmlns:a16="http://schemas.microsoft.com/office/drawing/2014/main" id="{18E1E6D2-0070-548F-C026-FCC7A4541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0">
            <a:extLst>
              <a:ext uri="{FF2B5EF4-FFF2-40B4-BE49-F238E27FC236}">
                <a16:creationId xmlns:a16="http://schemas.microsoft.com/office/drawing/2014/main" id="{8A9B2630-C0EC-1F84-71DD-3181C6634A5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4100" y="593300"/>
            <a:ext cx="7716182" cy="108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r>
              <a:rPr lang="en-GB"/>
              <a:t>Managing litigation costs:</a:t>
            </a:r>
            <a:br>
              <a:rPr lang="en-GB"/>
            </a:br>
            <a:r>
              <a:rPr lang="en-GB"/>
              <a:t>most expensive stages of litigation?</a:t>
            </a:r>
          </a:p>
        </p:txBody>
      </p:sp>
      <p:sp>
        <p:nvSpPr>
          <p:cNvPr id="139" name="Google Shape;139;p20">
            <a:extLst>
              <a:ext uri="{FF2B5EF4-FFF2-40B4-BE49-F238E27FC236}">
                <a16:creationId xmlns:a16="http://schemas.microsoft.com/office/drawing/2014/main" id="{289463EA-C90C-4ADB-8A41-0BFE8C00D6A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94000" y="1869999"/>
            <a:ext cx="7716282" cy="2507129"/>
          </a:xfrm>
          <a:prstGeom prst="rect">
            <a:avLst/>
          </a:prstGeom>
        </p:spPr>
        <p:txBody>
          <a:bodyPr spcFirstLastPara="1" wrap="square" lIns="198000" tIns="198000" rIns="198000" bIns="198000" anchor="t" anchorCtr="0">
            <a:normAutofit fontScale="92500" lnSpcReduction="10000"/>
          </a:bodyPr>
          <a:lstStyle/>
          <a:p>
            <a:r>
              <a:rPr lang="en-GB" sz="1900"/>
              <a:t>Pre-action</a:t>
            </a:r>
          </a:p>
          <a:p>
            <a:r>
              <a:rPr lang="en-GB" sz="1900"/>
              <a:t>Statements of case</a:t>
            </a:r>
          </a:p>
          <a:p>
            <a:r>
              <a:rPr lang="en-GB" sz="1900"/>
              <a:t>Case management conference</a:t>
            </a:r>
          </a:p>
          <a:p>
            <a:r>
              <a:rPr lang="en-GB" sz="1900"/>
              <a:t>Disclosure</a:t>
            </a:r>
          </a:p>
          <a:p>
            <a:r>
              <a:rPr lang="en-GB" sz="1900"/>
              <a:t>Witness statements</a:t>
            </a:r>
          </a:p>
          <a:p>
            <a:r>
              <a:rPr lang="en-GB" sz="1900"/>
              <a:t>Expert reports</a:t>
            </a:r>
          </a:p>
          <a:p>
            <a:r>
              <a:rPr lang="en-GB" sz="1900"/>
              <a:t>Trial</a:t>
            </a:r>
          </a:p>
          <a:p>
            <a:pPr marL="104140" indent="0">
              <a:buNone/>
            </a:pPr>
            <a:endParaRPr lang="en-GB"/>
          </a:p>
        </p:txBody>
      </p:sp>
      <p:sp>
        <p:nvSpPr>
          <p:cNvPr id="140" name="Google Shape;140;p20">
            <a:extLst>
              <a:ext uri="{FF2B5EF4-FFF2-40B4-BE49-F238E27FC236}">
                <a16:creationId xmlns:a16="http://schemas.microsoft.com/office/drawing/2014/main" id="{7792BDED-CEF2-98DD-2174-FE5961D17E6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61209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C9049DE-0763-BF70-C866-651D195DA4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15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5B53F9D-2C23-7D30-0E3E-52AE49AF9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699" y="610749"/>
            <a:ext cx="8342903" cy="1179413"/>
          </a:xfrm>
        </p:spPr>
        <p:txBody>
          <a:bodyPr>
            <a:normAutofit/>
          </a:bodyPr>
          <a:lstStyle/>
          <a:p>
            <a:r>
              <a:rPr lang="en-GB" sz="2800"/>
              <a:t>Managing litigation costs:</a:t>
            </a:r>
            <a:br>
              <a:rPr lang="en-GB" sz="2800"/>
            </a:br>
            <a:r>
              <a:rPr lang="en-GB" sz="2800"/>
              <a:t>most expensive stages of litigation</a:t>
            </a:r>
            <a:endParaRPr lang="en-US" sz="2800"/>
          </a:p>
        </p:txBody>
      </p:sp>
      <p:graphicFrame>
        <p:nvGraphicFramePr>
          <p:cNvPr id="4" name="Content Placeholder 5">
            <a:extLst>
              <a:ext uri="{FF2B5EF4-FFF2-40B4-BE49-F238E27FC236}">
                <a16:creationId xmlns:a16="http://schemas.microsoft.com/office/drawing/2014/main" id="{07167CF4-A99D-26BC-89FC-66B4018D1C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0780907"/>
              </p:ext>
            </p:extLst>
          </p:nvPr>
        </p:nvGraphicFramePr>
        <p:xfrm>
          <a:off x="1854559" y="1848118"/>
          <a:ext cx="5164428" cy="2865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750789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88E10A-D18D-6F45-7736-2253B47D40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86EB3BD-E020-96E7-6222-996FA646A8F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16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594F3D0-B3F0-3261-894D-B30798CD6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699" y="610749"/>
            <a:ext cx="8342903" cy="1179413"/>
          </a:xfrm>
        </p:spPr>
        <p:txBody>
          <a:bodyPr>
            <a:normAutofit/>
          </a:bodyPr>
          <a:lstStyle/>
          <a:p>
            <a:r>
              <a:rPr lang="en-GB" sz="2800"/>
              <a:t>Managing litigation costs:</a:t>
            </a:r>
            <a:br>
              <a:rPr lang="en-GB" sz="2800"/>
            </a:br>
            <a:r>
              <a:rPr lang="en-GB" sz="2800"/>
              <a:t>most expensive stages of litigation</a:t>
            </a:r>
            <a:endParaRPr lang="en-US" sz="280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77125BA-1FA5-F63D-8421-639F2FA6E9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3198" y="1668361"/>
            <a:ext cx="4599275" cy="2618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5158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>
          <a:extLst>
            <a:ext uri="{FF2B5EF4-FFF2-40B4-BE49-F238E27FC236}">
              <a16:creationId xmlns:a16="http://schemas.microsoft.com/office/drawing/2014/main" id="{991C952A-68F2-16F8-09C1-D4276F5E3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0">
            <a:extLst>
              <a:ext uri="{FF2B5EF4-FFF2-40B4-BE49-F238E27FC236}">
                <a16:creationId xmlns:a16="http://schemas.microsoft.com/office/drawing/2014/main" id="{297158F0-6B19-5C1F-7D9B-94342A12AB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4100" y="593300"/>
            <a:ext cx="7716182" cy="108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lvl="0"/>
            <a:r>
              <a:rPr lang="en-GB"/>
              <a:t>Managing litigation costs:</a:t>
            </a:r>
            <a:br>
              <a:rPr lang="en-GB"/>
            </a:br>
            <a:r>
              <a:rPr lang="en-GB"/>
              <a:t>avoiding and reducing costs</a:t>
            </a:r>
            <a:endParaRPr/>
          </a:p>
        </p:txBody>
      </p:sp>
      <p:sp>
        <p:nvSpPr>
          <p:cNvPr id="139" name="Google Shape;139;p20">
            <a:extLst>
              <a:ext uri="{FF2B5EF4-FFF2-40B4-BE49-F238E27FC236}">
                <a16:creationId xmlns:a16="http://schemas.microsoft.com/office/drawing/2014/main" id="{580E805E-BEBE-E7EB-7C4E-D17FEE3B0E7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94000" y="1793823"/>
            <a:ext cx="7716282" cy="2869394"/>
          </a:xfrm>
          <a:prstGeom prst="rect">
            <a:avLst/>
          </a:prstGeom>
        </p:spPr>
        <p:txBody>
          <a:bodyPr spcFirstLastPara="1" wrap="square" lIns="198000" tIns="198000" rIns="198000" bIns="198000" anchor="t" anchorCtr="0">
            <a:normAutofit fontScale="92500" lnSpcReduction="20000"/>
          </a:bodyPr>
          <a:lstStyle/>
          <a:p>
            <a:r>
              <a:rPr lang="en-GB" sz="1900"/>
              <a:t>Realistic costs estimates</a:t>
            </a:r>
          </a:p>
          <a:p>
            <a:r>
              <a:rPr lang="en-GB" sz="1900"/>
              <a:t>Clear agreements with external counsel</a:t>
            </a:r>
          </a:p>
          <a:p>
            <a:r>
              <a:rPr lang="en-GB" sz="1900"/>
              <a:t>Fixed fees / cost capping</a:t>
            </a:r>
          </a:p>
          <a:p>
            <a:r>
              <a:rPr lang="en-GB" sz="1900"/>
              <a:t>Detailed and regular reporting on costs</a:t>
            </a:r>
            <a:r>
              <a:rPr lang="en-GB" sz="1800"/>
              <a:t>:</a:t>
            </a:r>
          </a:p>
          <a:p>
            <a:pPr lvl="1"/>
            <a:r>
              <a:rPr lang="en-GB" sz="1700"/>
              <a:t>Estimated vs incurred costs reporting</a:t>
            </a:r>
          </a:p>
          <a:p>
            <a:pPr lvl="1"/>
            <a:r>
              <a:rPr lang="en-GB" sz="1700"/>
              <a:t>Weekly WIP reporting</a:t>
            </a:r>
          </a:p>
          <a:p>
            <a:r>
              <a:rPr lang="en-GB" sz="1900"/>
              <a:t>Lower hourly rates </a:t>
            </a:r>
          </a:p>
          <a:p>
            <a:r>
              <a:rPr lang="en-GB" sz="1900"/>
              <a:t>Tight case / project management</a:t>
            </a:r>
          </a:p>
          <a:p>
            <a:r>
              <a:rPr lang="en-GB" sz="1900"/>
              <a:t>Use of AI</a:t>
            </a:r>
          </a:p>
          <a:p>
            <a:pPr marL="104140" indent="0">
              <a:buNone/>
            </a:pPr>
            <a:endParaRPr lang="en-GB"/>
          </a:p>
        </p:txBody>
      </p:sp>
      <p:sp>
        <p:nvSpPr>
          <p:cNvPr id="140" name="Google Shape;140;p20">
            <a:extLst>
              <a:ext uri="{FF2B5EF4-FFF2-40B4-BE49-F238E27FC236}">
                <a16:creationId xmlns:a16="http://schemas.microsoft.com/office/drawing/2014/main" id="{3420A3D6-9AD7-7A04-041F-6C8054CEA52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GB"/>
              <a:t>17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602874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B5770-BBAB-96B5-C3F4-FC4099D293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BEE2D1D-9E6C-A2F4-4EF0-50AB0A783E0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18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E283125-6F52-3C51-6A3A-50A5546DE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699" y="610749"/>
            <a:ext cx="8342903" cy="1179413"/>
          </a:xfrm>
        </p:spPr>
        <p:txBody>
          <a:bodyPr>
            <a:normAutofit/>
          </a:bodyPr>
          <a:lstStyle/>
          <a:p>
            <a:r>
              <a:rPr lang="en-GB" sz="2800"/>
              <a:t>Managing costs of litigation:</a:t>
            </a:r>
            <a:br>
              <a:rPr lang="en-GB" sz="2800"/>
            </a:br>
            <a:r>
              <a:rPr lang="en-GB" sz="2800"/>
              <a:t>Estimated vs incurred costs reporting</a:t>
            </a:r>
            <a:endParaRPr lang="en-US" sz="280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974DDF4-E263-8473-FD83-DBEF3FF4049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7139148"/>
              </p:ext>
            </p:extLst>
          </p:nvPr>
        </p:nvGraphicFramePr>
        <p:xfrm>
          <a:off x="2302453" y="1790162"/>
          <a:ext cx="4659457" cy="267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311098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E68360-BF92-B084-DAAD-CD0A67DE3F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E56470A-7861-C5E8-DA48-EE1C11779FB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19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653CBE0-7A20-AFB8-956B-5F551059C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699" y="610749"/>
            <a:ext cx="8342903" cy="1179413"/>
          </a:xfrm>
        </p:spPr>
        <p:txBody>
          <a:bodyPr>
            <a:noAutofit/>
          </a:bodyPr>
          <a:lstStyle/>
          <a:p>
            <a:r>
              <a:rPr lang="en-GB" sz="2800"/>
              <a:t>Managing costs of litigation</a:t>
            </a:r>
            <a:br>
              <a:rPr lang="en-GB" sz="2800"/>
            </a:br>
            <a:r>
              <a:rPr lang="en-GB" sz="2800"/>
              <a:t>Case management: analysis of issues in dispute</a:t>
            </a:r>
            <a:endParaRPr lang="en-US" sz="2800"/>
          </a:p>
        </p:txBody>
      </p:sp>
      <p:pic>
        <p:nvPicPr>
          <p:cNvPr id="4" name="Picture 3" descr="A white and black checklist with black text&#10;&#10;AI-generated content may be incorrect.">
            <a:extLst>
              <a:ext uri="{FF2B5EF4-FFF2-40B4-BE49-F238E27FC236}">
                <a16:creationId xmlns:a16="http://schemas.microsoft.com/office/drawing/2014/main" id="{0E7F0385-5E63-388B-79CF-FD613620A4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838" y="1570024"/>
            <a:ext cx="7064924" cy="2792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804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0"/>
          <p:cNvSpPr txBox="1">
            <a:spLocks noGrp="1"/>
          </p:cNvSpPr>
          <p:nvPr>
            <p:ph type="title"/>
          </p:nvPr>
        </p:nvSpPr>
        <p:spPr>
          <a:xfrm>
            <a:off x="494100" y="593300"/>
            <a:ext cx="3503700" cy="108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Overview</a:t>
            </a:r>
            <a:endParaRPr/>
          </a:p>
        </p:txBody>
      </p:sp>
      <p:sp>
        <p:nvSpPr>
          <p:cNvPr id="139" name="Google Shape;139;p20"/>
          <p:cNvSpPr txBox="1">
            <a:spLocks noGrp="1"/>
          </p:cNvSpPr>
          <p:nvPr>
            <p:ph type="body" idx="1"/>
          </p:nvPr>
        </p:nvSpPr>
        <p:spPr>
          <a:xfrm>
            <a:off x="494000" y="1869999"/>
            <a:ext cx="7716282" cy="2465673"/>
          </a:xfrm>
          <a:prstGeom prst="rect">
            <a:avLst/>
          </a:prstGeom>
        </p:spPr>
        <p:txBody>
          <a:bodyPr spcFirstLastPara="1" wrap="square" lIns="198000" tIns="198000" rIns="198000" bIns="198000" anchor="t" anchorCtr="0">
            <a:noAutofit/>
          </a:bodyPr>
          <a:lstStyle/>
          <a:p>
            <a:pPr marL="285750" indent="-285750"/>
            <a:r>
              <a:rPr lang="en-GB" sz="1800"/>
              <a:t>Litigation strategy</a:t>
            </a:r>
          </a:p>
          <a:p>
            <a:pPr marL="285750" indent="-285750"/>
            <a:endParaRPr lang="en-GB" sz="1800"/>
          </a:p>
          <a:p>
            <a:pPr marL="285750" indent="-285750">
              <a:lnSpc>
                <a:spcPct val="114999"/>
              </a:lnSpc>
            </a:pPr>
            <a:r>
              <a:rPr lang="en-GB" sz="1800"/>
              <a:t>Ending disputes sooner</a:t>
            </a:r>
          </a:p>
          <a:p>
            <a:pPr marL="285750" indent="-285750"/>
            <a:endParaRPr lang="en-GB" sz="1800"/>
          </a:p>
          <a:p>
            <a:pPr marL="285750" indent="-285750"/>
            <a:r>
              <a:rPr lang="en-GB" sz="1800"/>
              <a:t>Managing costs</a:t>
            </a:r>
          </a:p>
          <a:p>
            <a:pPr marL="285750" indent="-285750"/>
            <a:endParaRPr lang="en-GB" sz="1800"/>
          </a:p>
          <a:p>
            <a:pPr marL="285750" indent="-285750"/>
            <a:r>
              <a:rPr lang="en-GB" sz="1800"/>
              <a:t>Stakeholder engagement</a:t>
            </a:r>
          </a:p>
          <a:p>
            <a:pPr marL="0" indent="0">
              <a:buNone/>
            </a:pPr>
            <a:endParaRPr lang="en-GB" sz="1800"/>
          </a:p>
        </p:txBody>
      </p:sp>
      <p:sp>
        <p:nvSpPr>
          <p:cNvPr id="140" name="Google Shape;140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>
          <a:extLst>
            <a:ext uri="{FF2B5EF4-FFF2-40B4-BE49-F238E27FC236}">
              <a16:creationId xmlns:a16="http://schemas.microsoft.com/office/drawing/2014/main" id="{3AB5E58F-1E2A-C378-B028-BB9DE2762D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0">
            <a:extLst>
              <a:ext uri="{FF2B5EF4-FFF2-40B4-BE49-F238E27FC236}">
                <a16:creationId xmlns:a16="http://schemas.microsoft.com/office/drawing/2014/main" id="{5AD218AC-E2E7-2F19-F0B7-18E5E370516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4100" y="593300"/>
            <a:ext cx="7716182" cy="108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lvl="0"/>
            <a:r>
              <a:rPr lang="en-GB"/>
              <a:t>Managing costs of litigation:</a:t>
            </a:r>
            <a:br>
              <a:rPr lang="en-GB"/>
            </a:br>
            <a:r>
              <a:rPr lang="en-GB"/>
              <a:t>avoiding future disputes</a:t>
            </a:r>
            <a:endParaRPr/>
          </a:p>
        </p:txBody>
      </p:sp>
      <p:sp>
        <p:nvSpPr>
          <p:cNvPr id="139" name="Google Shape;139;p20">
            <a:extLst>
              <a:ext uri="{FF2B5EF4-FFF2-40B4-BE49-F238E27FC236}">
                <a16:creationId xmlns:a16="http://schemas.microsoft.com/office/drawing/2014/main" id="{3AC31612-8166-888B-E072-5DB93CF6924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94000" y="1869999"/>
            <a:ext cx="7716282" cy="2680201"/>
          </a:xfrm>
          <a:prstGeom prst="rect">
            <a:avLst/>
          </a:prstGeom>
        </p:spPr>
        <p:txBody>
          <a:bodyPr spcFirstLastPara="1" wrap="square" lIns="198000" tIns="198000" rIns="198000" bIns="198000" anchor="t" anchorCtr="0">
            <a:normAutofit/>
          </a:bodyPr>
          <a:lstStyle/>
          <a:p>
            <a:r>
              <a:rPr lang="en-GB" sz="1800"/>
              <a:t>Root cause analysis</a:t>
            </a:r>
          </a:p>
          <a:p>
            <a:pPr marL="104140" indent="0">
              <a:buNone/>
            </a:pPr>
            <a:endParaRPr lang="en-GB" sz="1800"/>
          </a:p>
          <a:p>
            <a:r>
              <a:rPr lang="en-GB" sz="1800"/>
              <a:t>Contractual discipline</a:t>
            </a:r>
          </a:p>
          <a:p>
            <a:pPr marL="104140" indent="0">
              <a:buNone/>
            </a:pPr>
            <a:endParaRPr lang="en-GB" sz="1800"/>
          </a:p>
          <a:p>
            <a:r>
              <a:rPr lang="en-GB" sz="1800"/>
              <a:t>Company culture</a:t>
            </a:r>
          </a:p>
          <a:p>
            <a:endParaRPr lang="en-GB"/>
          </a:p>
          <a:p>
            <a:pPr marL="104140" indent="0">
              <a:buNone/>
            </a:pPr>
            <a:endParaRPr lang="en-GB"/>
          </a:p>
        </p:txBody>
      </p:sp>
      <p:sp>
        <p:nvSpPr>
          <p:cNvPr id="140" name="Google Shape;140;p20">
            <a:extLst>
              <a:ext uri="{FF2B5EF4-FFF2-40B4-BE49-F238E27FC236}">
                <a16:creationId xmlns:a16="http://schemas.microsoft.com/office/drawing/2014/main" id="{F3658618-3763-E74F-421B-46A30F5A982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GB"/>
              <a:t>20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704852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>
          <a:extLst>
            <a:ext uri="{FF2B5EF4-FFF2-40B4-BE49-F238E27FC236}">
              <a16:creationId xmlns:a16="http://schemas.microsoft.com/office/drawing/2014/main" id="{BB63F6C2-E4A1-2399-7F36-E2F832CE2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0">
            <a:extLst>
              <a:ext uri="{FF2B5EF4-FFF2-40B4-BE49-F238E27FC236}">
                <a16:creationId xmlns:a16="http://schemas.microsoft.com/office/drawing/2014/main" id="{C0EE337E-5CCA-9CFD-6384-60C48337CE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4100" y="593300"/>
            <a:ext cx="7716182" cy="108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lvl="0"/>
            <a:r>
              <a:rPr lang="en-GB"/>
              <a:t>Stakeholder engagement</a:t>
            </a:r>
            <a:endParaRPr/>
          </a:p>
        </p:txBody>
      </p:sp>
      <p:sp>
        <p:nvSpPr>
          <p:cNvPr id="139" name="Google Shape;139;p20">
            <a:extLst>
              <a:ext uri="{FF2B5EF4-FFF2-40B4-BE49-F238E27FC236}">
                <a16:creationId xmlns:a16="http://schemas.microsoft.com/office/drawing/2014/main" id="{1C0D1E9C-D637-0E9A-2324-B52388C8696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94000" y="1823803"/>
            <a:ext cx="7716282" cy="2463384"/>
          </a:xfrm>
          <a:prstGeom prst="rect">
            <a:avLst/>
          </a:prstGeom>
        </p:spPr>
        <p:txBody>
          <a:bodyPr spcFirstLastPara="1" wrap="square" lIns="198000" tIns="198000" rIns="198000" bIns="198000" anchor="t" anchorCtr="0">
            <a:normAutofit fontScale="92500" lnSpcReduction="10000"/>
          </a:bodyPr>
          <a:lstStyle/>
          <a:p>
            <a:r>
              <a:rPr lang="en-GB" sz="1800"/>
              <a:t>Internal reporting playbook</a:t>
            </a:r>
          </a:p>
          <a:p>
            <a:endParaRPr lang="en-GB" sz="1800"/>
          </a:p>
          <a:p>
            <a:r>
              <a:rPr lang="en-GB" sz="1800"/>
              <a:t>One page reporting</a:t>
            </a:r>
          </a:p>
          <a:p>
            <a:endParaRPr lang="en-GB" sz="1800"/>
          </a:p>
          <a:p>
            <a:r>
              <a:rPr lang="en-GB" sz="1800"/>
              <a:t>Focus on strategic case management</a:t>
            </a:r>
          </a:p>
          <a:p>
            <a:endParaRPr lang="en-GB" sz="1800"/>
          </a:p>
          <a:p>
            <a:r>
              <a:rPr lang="en-GB" sz="1800"/>
              <a:t>Return on investment</a:t>
            </a:r>
          </a:p>
          <a:p>
            <a:pPr marL="104140" indent="0">
              <a:buNone/>
            </a:pPr>
            <a:endParaRPr lang="en-GB"/>
          </a:p>
        </p:txBody>
      </p:sp>
      <p:sp>
        <p:nvSpPr>
          <p:cNvPr id="140" name="Google Shape;140;p20">
            <a:extLst>
              <a:ext uri="{FF2B5EF4-FFF2-40B4-BE49-F238E27FC236}">
                <a16:creationId xmlns:a16="http://schemas.microsoft.com/office/drawing/2014/main" id="{0197FFB2-A533-6DEB-A656-BE23A0C2024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GB"/>
              <a:t>21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318085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>
          <a:extLst>
            <a:ext uri="{FF2B5EF4-FFF2-40B4-BE49-F238E27FC236}">
              <a16:creationId xmlns:a16="http://schemas.microsoft.com/office/drawing/2014/main" id="{18765DF7-3836-DF87-2B4D-90D61DC91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0">
            <a:extLst>
              <a:ext uri="{FF2B5EF4-FFF2-40B4-BE49-F238E27FC236}">
                <a16:creationId xmlns:a16="http://schemas.microsoft.com/office/drawing/2014/main" id="{32D67992-A6A2-07B4-5EBC-4E6E18D6C3C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4100" y="593299"/>
            <a:ext cx="7716182" cy="103563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r>
              <a:rPr lang="en-GB" sz="3100"/>
              <a:t>Litigation strategy: </a:t>
            </a:r>
            <a:br>
              <a:rPr lang="en-GB" sz="3100"/>
            </a:br>
            <a:r>
              <a:rPr lang="en-GB" sz="3100"/>
              <a:t>return on investment </a:t>
            </a:r>
            <a:br>
              <a:rPr lang="en-GB"/>
            </a:br>
            <a:endParaRPr lang="en-GB"/>
          </a:p>
        </p:txBody>
      </p:sp>
      <p:sp>
        <p:nvSpPr>
          <p:cNvPr id="139" name="Google Shape;139;p20">
            <a:extLst>
              <a:ext uri="{FF2B5EF4-FFF2-40B4-BE49-F238E27FC236}">
                <a16:creationId xmlns:a16="http://schemas.microsoft.com/office/drawing/2014/main" id="{F09BFEA8-0ED1-D633-D6B0-41395DBBB1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94000" y="1915886"/>
            <a:ext cx="7716282" cy="2378087"/>
          </a:xfrm>
          <a:prstGeom prst="rect">
            <a:avLst/>
          </a:prstGeom>
        </p:spPr>
        <p:txBody>
          <a:bodyPr spcFirstLastPara="1" wrap="square" lIns="198000" tIns="198000" rIns="198000" bIns="198000" anchor="t" anchorCtr="0">
            <a:normAutofit fontScale="47500" lnSpcReduction="20000"/>
          </a:bodyPr>
          <a:lstStyle/>
          <a:p>
            <a:r>
              <a:rPr lang="en-GB" sz="3300"/>
              <a:t>Consider ROI</a:t>
            </a:r>
          </a:p>
          <a:p>
            <a:endParaRPr lang="en-GB" sz="1900"/>
          </a:p>
          <a:p>
            <a:pPr lvl="1"/>
            <a:r>
              <a:rPr lang="en-GB" sz="2500"/>
              <a:t>Contractual dispute – spent £60,000 to “gain” £1.2m</a:t>
            </a:r>
          </a:p>
          <a:p>
            <a:pPr lvl="1"/>
            <a:endParaRPr lang="en-GB" sz="2500"/>
          </a:p>
          <a:p>
            <a:pPr lvl="1"/>
            <a:r>
              <a:rPr lang="en-GB" sz="2500"/>
              <a:t>Vicarious liability – spent £35,000 to “gain” £865,000</a:t>
            </a:r>
          </a:p>
          <a:p>
            <a:endParaRPr lang="en-GB" sz="2500"/>
          </a:p>
          <a:p>
            <a:pPr lvl="1"/>
            <a:r>
              <a:rPr lang="en-GB" sz="2500"/>
              <a:t>Contractual dispute – spent £70,000 to “gain” £2m</a:t>
            </a:r>
          </a:p>
          <a:p>
            <a:endParaRPr lang="en-GB" sz="2500"/>
          </a:p>
          <a:p>
            <a:pPr lvl="1"/>
            <a:r>
              <a:rPr lang="en-GB" sz="2500"/>
              <a:t>Contractual dispute – spent £60,000 to “gain” £1.3m</a:t>
            </a:r>
          </a:p>
          <a:p>
            <a:endParaRPr lang="en-GB" sz="2500"/>
          </a:p>
          <a:p>
            <a:pPr lvl="1"/>
            <a:r>
              <a:rPr lang="en-GB" sz="2500"/>
              <a:t>Post-completion dispute – spent £1.75m to “gain” £10m</a:t>
            </a:r>
          </a:p>
          <a:p>
            <a:pPr marL="104140" indent="0">
              <a:buNone/>
            </a:pPr>
            <a:endParaRPr lang="en-GB"/>
          </a:p>
        </p:txBody>
      </p:sp>
      <p:sp>
        <p:nvSpPr>
          <p:cNvPr id="140" name="Google Shape;140;p20">
            <a:extLst>
              <a:ext uri="{FF2B5EF4-FFF2-40B4-BE49-F238E27FC236}">
                <a16:creationId xmlns:a16="http://schemas.microsoft.com/office/drawing/2014/main" id="{216CADD3-5F9A-5ACE-92CC-1828ACC6EAF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GB"/>
              <a:t>22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833976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7E0CA72-A7CD-9D97-0FCA-9945B59A3A6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23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F870EC2-EC5C-5436-CDCE-CF81A5806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610750"/>
            <a:ext cx="6404153" cy="1081200"/>
          </a:xfrm>
        </p:spPr>
        <p:txBody>
          <a:bodyPr>
            <a:normAutofit/>
          </a:bodyPr>
          <a:lstStyle/>
          <a:p>
            <a:r>
              <a:rPr lang="en-GB" sz="2800"/>
              <a:t>Link to slides and helpful documents</a:t>
            </a:r>
          </a:p>
        </p:txBody>
      </p:sp>
      <p:pic>
        <p:nvPicPr>
          <p:cNvPr id="7" name="Picture 6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482369A3-A759-F5DD-8074-E94D9B38B9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3250" y="1512173"/>
            <a:ext cx="2495550" cy="315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3436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8"/>
          <p:cNvSpPr txBox="1">
            <a:spLocks noGrp="1"/>
          </p:cNvSpPr>
          <p:nvPr>
            <p:ph type="title"/>
          </p:nvPr>
        </p:nvSpPr>
        <p:spPr>
          <a:xfrm>
            <a:off x="311700" y="16003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Yeseva One" panose="020B0604020202020204" charset="0"/>
              </a:rPr>
              <a:t>Thank you!</a:t>
            </a:r>
            <a:endParaRPr>
              <a:latin typeface="Yeseva One" panose="020B060402020202020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5971FCD-ED83-5B3D-DEDE-9472336AA7D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3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164DB73-224C-5B3D-34B5-163AF8352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099" y="593300"/>
            <a:ext cx="6444219" cy="1081200"/>
          </a:xfrm>
        </p:spPr>
        <p:txBody>
          <a:bodyPr/>
          <a:lstStyle/>
          <a:p>
            <a:r>
              <a:rPr lang="en-GB"/>
              <a:t>Litigation strategy: early case assessment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FBB71C-1A4F-F165-C18C-1A22D184F7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4000" y="1870000"/>
            <a:ext cx="3503700" cy="2510470"/>
          </a:xfrm>
        </p:spPr>
        <p:txBody>
          <a:bodyPr>
            <a:normAutofit fontScale="55000" lnSpcReduction="20000"/>
          </a:bodyPr>
          <a:lstStyle/>
          <a:p>
            <a:pPr marL="0" lvl="0" indent="0">
              <a:buNone/>
            </a:pPr>
            <a:endParaRPr lang="en-GB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285750" lvl="0" indent="-285750"/>
            <a:r>
              <a:rPr lang="en-GB" sz="3300"/>
              <a:t>Fight?</a:t>
            </a:r>
          </a:p>
          <a:p>
            <a:pPr marL="285750" lvl="0" indent="-285750"/>
            <a:endParaRPr lang="en-GB" sz="330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285750" lvl="0" indent="-285750"/>
            <a:r>
              <a:rPr lang="en-GB" sz="3300"/>
              <a:t>Delay?</a:t>
            </a:r>
          </a:p>
          <a:p>
            <a:pPr marL="285750" lvl="0" indent="-285750"/>
            <a:endParaRPr lang="en-GB" sz="330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285750" lvl="0" indent="-285750"/>
            <a:r>
              <a:rPr lang="en-GB" sz="3300"/>
              <a:t>Reframe?</a:t>
            </a:r>
          </a:p>
          <a:p>
            <a:pPr marL="0" lvl="0" indent="0">
              <a:buNone/>
            </a:pPr>
            <a:endParaRPr lang="en-GB" sz="330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285750" indent="-285750"/>
            <a:r>
              <a:rPr lang="en-GB" sz="3300"/>
              <a:t>Settle?</a:t>
            </a:r>
          </a:p>
          <a:p>
            <a:pPr marL="285750" lvl="0" indent="-285750"/>
            <a:endParaRPr lang="en-GB" sz="330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4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93AF255-53A2-38C3-C053-BE813F414BF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4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446EEFA-4220-6BCE-8997-524906590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699" y="610750"/>
            <a:ext cx="7665351" cy="747787"/>
          </a:xfrm>
        </p:spPr>
        <p:txBody>
          <a:bodyPr>
            <a:normAutofit/>
          </a:bodyPr>
          <a:lstStyle/>
          <a:p>
            <a:r>
              <a:rPr lang="en-GB" sz="2800"/>
              <a:t>Case</a:t>
            </a:r>
            <a:r>
              <a:rPr lang="en-GB" sz="3600"/>
              <a:t> </a:t>
            </a:r>
            <a:r>
              <a:rPr lang="en-GB" sz="2800"/>
              <a:t>Study – Breach of Contract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1699" y="1358537"/>
            <a:ext cx="8520000" cy="3784963"/>
          </a:xfrm>
          <a:prstGeom prst="rect">
            <a:avLst/>
          </a:prstGeom>
          <a:noFill/>
        </p:spPr>
        <p:txBody>
          <a:bodyPr wrap="square" lIns="91440" tIns="45720" rIns="91440" bIns="45720" anchor="t">
            <a:normAutofit/>
          </a:bodyPr>
          <a:lstStyle/>
          <a:p>
            <a:pPr marL="0" indent="0" algn="l">
              <a:spcAft>
                <a:spcPts val="600"/>
              </a:spcAft>
            </a:pPr>
            <a:r>
              <a:rPr lang="en-GB" sz="1200"/>
              <a:t>You are legal counsel at </a:t>
            </a:r>
            <a:r>
              <a:rPr lang="en-GB" sz="1200" b="1" err="1"/>
              <a:t>TechNova</a:t>
            </a:r>
            <a:r>
              <a:rPr lang="en-GB" sz="1200" b="1"/>
              <a:t>,</a:t>
            </a:r>
            <a:r>
              <a:rPr lang="en-GB" sz="1200"/>
              <a:t> a software developer in workflow automation platforms.</a:t>
            </a:r>
          </a:p>
          <a:p>
            <a:pPr marL="0" indent="0" algn="l">
              <a:spcAft>
                <a:spcPts val="600"/>
              </a:spcAft>
            </a:pPr>
            <a:r>
              <a:rPr lang="en-GB" sz="1200" err="1"/>
              <a:t>TechNova</a:t>
            </a:r>
            <a:r>
              <a:rPr lang="en-GB" sz="1200"/>
              <a:t> entered an agreement with </a:t>
            </a:r>
            <a:r>
              <a:rPr lang="en-GB" sz="1200" b="1"/>
              <a:t>Harper Logistics</a:t>
            </a:r>
            <a:r>
              <a:rPr lang="en-GB" sz="1200"/>
              <a:t> to develop a workflow automation platform for Harper which would integrate with its existing system and to provide ongoing service support.</a:t>
            </a:r>
          </a:p>
          <a:p>
            <a:pPr marL="0" indent="0" algn="l">
              <a:spcAft>
                <a:spcPts val="600"/>
              </a:spcAft>
            </a:pPr>
            <a:r>
              <a:rPr lang="en-GB" sz="1200"/>
              <a:t>Harper sent you a notice of material breach alleging: the platform was incompatible with its existing system, milestones missed, frequent outages and lack of expertise.</a:t>
            </a:r>
          </a:p>
          <a:p>
            <a:pPr marL="0" indent="0" algn="l">
              <a:spcAft>
                <a:spcPts val="600"/>
              </a:spcAft>
            </a:pPr>
            <a:r>
              <a:rPr lang="en-GB" sz="1200"/>
              <a:t>You rejected the allegations</a:t>
            </a:r>
            <a:r>
              <a:rPr lang="en-GB" sz="1200" b="1"/>
              <a:t>: </a:t>
            </a:r>
            <a:r>
              <a:rPr lang="en-GB" sz="1200"/>
              <a:t>Harper did not follow the contractual change-control process, its existing system turned out to be incompatible, it failed to provide access to IT and the </a:t>
            </a:r>
            <a:r>
              <a:rPr lang="en-GB" sz="1200" err="1"/>
              <a:t>TechNova</a:t>
            </a:r>
            <a:r>
              <a:rPr lang="en-GB" sz="1200"/>
              <a:t> system did meet the requirements of the contract.</a:t>
            </a:r>
          </a:p>
          <a:p>
            <a:pPr marL="0" indent="0" algn="l">
              <a:spcAft>
                <a:spcPts val="200"/>
              </a:spcAft>
            </a:pPr>
            <a:r>
              <a:rPr lang="en-GB" sz="1200"/>
              <a:t>Harper has now terminated the agreement and claims:</a:t>
            </a:r>
          </a:p>
          <a:p>
            <a:pPr marL="228600" indent="-228600" algn="l">
              <a:spcAft>
                <a:spcPts val="600"/>
              </a:spcAft>
              <a:buChar char="•"/>
            </a:pPr>
            <a:r>
              <a:rPr lang="en-GB" sz="1200"/>
              <a:t>£4.5m in operational disruption, £2m in additional contractor costs, £3.5m for replacement software.</a:t>
            </a:r>
          </a:p>
          <a:p>
            <a:pPr marL="0" indent="0" algn="l">
              <a:spcAft>
                <a:spcPts val="200"/>
              </a:spcAft>
            </a:pPr>
            <a:r>
              <a:rPr lang="en-GB" sz="1200" err="1"/>
              <a:t>TechNova’s</a:t>
            </a:r>
            <a:r>
              <a:rPr lang="en-GB" sz="1200"/>
              <a:t> position is that:</a:t>
            </a:r>
          </a:p>
          <a:p>
            <a:pPr marL="228600" indent="-228600" algn="l">
              <a:spcAft>
                <a:spcPts val="200"/>
              </a:spcAft>
              <a:buChar char="•"/>
            </a:pPr>
            <a:r>
              <a:rPr lang="en-GB" sz="1200"/>
              <a:t>Losses are too remote and arise from Harper’s own system failures</a:t>
            </a:r>
          </a:p>
          <a:p>
            <a:pPr marL="228600" indent="-228600" algn="l">
              <a:spcAft>
                <a:spcPts val="200"/>
              </a:spcAft>
              <a:buChar char="•"/>
            </a:pPr>
            <a:r>
              <a:rPr lang="en-GB" sz="1200"/>
              <a:t>Liability is contractually capped at 100% of annual fees (£600k)</a:t>
            </a:r>
          </a:p>
          <a:p>
            <a:pPr marL="228600" indent="-228600" algn="l">
              <a:spcAft>
                <a:spcPts val="200"/>
              </a:spcAft>
              <a:buChar char="•"/>
            </a:pPr>
            <a:r>
              <a:rPr lang="en-GB" sz="1200"/>
              <a:t>The termination was wrongful and </a:t>
            </a:r>
            <a:r>
              <a:rPr lang="en-GB" sz="1200" err="1"/>
              <a:t>TechNova</a:t>
            </a:r>
            <a:r>
              <a:rPr lang="en-GB" sz="1200"/>
              <a:t> is owed unpaid and future fees and damages for reputational harm</a:t>
            </a:r>
          </a:p>
        </p:txBody>
      </p:sp>
    </p:spTree>
    <p:extLst>
      <p:ext uri="{BB962C8B-B14F-4D97-AF65-F5344CB8AC3E}">
        <p14:creationId xmlns:p14="http://schemas.microsoft.com/office/powerpoint/2010/main" val="1949709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>
          <a:extLst>
            <a:ext uri="{FF2B5EF4-FFF2-40B4-BE49-F238E27FC236}">
              <a16:creationId xmlns:a16="http://schemas.microsoft.com/office/drawing/2014/main" id="{EB903862-039B-13A2-9AB6-E50EB5021F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0">
            <a:extLst>
              <a:ext uri="{FF2B5EF4-FFF2-40B4-BE49-F238E27FC236}">
                <a16:creationId xmlns:a16="http://schemas.microsoft.com/office/drawing/2014/main" id="{D1FCC04B-38A0-6823-81C7-6EA9EBFD44F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4099" y="593300"/>
            <a:ext cx="5721349" cy="108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Litigation strategy: fight?</a:t>
            </a:r>
            <a:endParaRPr/>
          </a:p>
        </p:txBody>
      </p:sp>
      <p:sp>
        <p:nvSpPr>
          <p:cNvPr id="139" name="Google Shape;139;p20">
            <a:extLst>
              <a:ext uri="{FF2B5EF4-FFF2-40B4-BE49-F238E27FC236}">
                <a16:creationId xmlns:a16="http://schemas.microsoft.com/office/drawing/2014/main" id="{34050ED8-1542-E7B1-1BF1-E00C6CCBD1F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94000" y="1839754"/>
            <a:ext cx="7716282" cy="2509720"/>
          </a:xfrm>
          <a:prstGeom prst="rect">
            <a:avLst/>
          </a:prstGeom>
        </p:spPr>
        <p:txBody>
          <a:bodyPr spcFirstLastPara="1" wrap="square" lIns="198000" tIns="198000" rIns="198000" bIns="198000" anchor="t" anchorCtr="0">
            <a:normAutofit lnSpcReduction="10000"/>
          </a:bodyPr>
          <a:lstStyle/>
          <a:p>
            <a:pPr marL="285750" indent="-285750"/>
            <a:r>
              <a:rPr lang="en-GB" sz="1800"/>
              <a:t>Very high value dispute</a:t>
            </a:r>
          </a:p>
          <a:p>
            <a:pPr marL="0" indent="0">
              <a:lnSpc>
                <a:spcPct val="114999"/>
              </a:lnSpc>
              <a:buNone/>
            </a:pPr>
            <a:endParaRPr lang="en-GB" sz="1800"/>
          </a:p>
          <a:p>
            <a:pPr marL="285750" indent="-285750">
              <a:lnSpc>
                <a:spcPct val="114999"/>
              </a:lnSpc>
            </a:pPr>
            <a:r>
              <a:rPr lang="en-GB" sz="1800"/>
              <a:t>Strong merits</a:t>
            </a:r>
          </a:p>
          <a:p>
            <a:pPr marL="285750" indent="-285750">
              <a:lnSpc>
                <a:spcPct val="114999"/>
              </a:lnSpc>
            </a:pPr>
            <a:endParaRPr lang="en-GB" sz="1800"/>
          </a:p>
          <a:p>
            <a:pPr marL="285750" indent="-285750">
              <a:lnSpc>
                <a:spcPct val="114999"/>
              </a:lnSpc>
            </a:pPr>
            <a:r>
              <a:rPr lang="en-GB" sz="1800"/>
              <a:t>Reputational issues</a:t>
            </a:r>
          </a:p>
          <a:p>
            <a:pPr marL="0" indent="0">
              <a:lnSpc>
                <a:spcPct val="114999"/>
              </a:lnSpc>
              <a:buNone/>
            </a:pPr>
            <a:endParaRPr lang="en-GB" sz="1800"/>
          </a:p>
          <a:p>
            <a:pPr marL="285750" indent="-285750">
              <a:lnSpc>
                <a:spcPct val="114999"/>
              </a:lnSpc>
            </a:pPr>
            <a:r>
              <a:rPr lang="en-GB" sz="1800"/>
              <a:t>Precedent setting</a:t>
            </a:r>
          </a:p>
          <a:p>
            <a:pPr marL="285750" indent="-285750">
              <a:lnSpc>
                <a:spcPct val="114999"/>
              </a:lnSpc>
            </a:pPr>
            <a:endParaRPr lang="en-GB"/>
          </a:p>
          <a:p>
            <a:pPr marL="0" indent="0">
              <a:buNone/>
            </a:pPr>
            <a:endParaRPr lang="en-GB"/>
          </a:p>
        </p:txBody>
      </p:sp>
      <p:sp>
        <p:nvSpPr>
          <p:cNvPr id="140" name="Google Shape;140;p20">
            <a:extLst>
              <a:ext uri="{FF2B5EF4-FFF2-40B4-BE49-F238E27FC236}">
                <a16:creationId xmlns:a16="http://schemas.microsoft.com/office/drawing/2014/main" id="{19EAF124-81BD-22BF-064D-2BCE8EC36C4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09534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>
          <a:extLst>
            <a:ext uri="{FF2B5EF4-FFF2-40B4-BE49-F238E27FC236}">
              <a16:creationId xmlns:a16="http://schemas.microsoft.com/office/drawing/2014/main" id="{431C1BF2-4B59-AD1F-3351-F36EA43F16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0">
            <a:extLst>
              <a:ext uri="{FF2B5EF4-FFF2-40B4-BE49-F238E27FC236}">
                <a16:creationId xmlns:a16="http://schemas.microsoft.com/office/drawing/2014/main" id="{B9B20ACB-6754-DAED-BA1C-923C6906685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4099" y="593300"/>
            <a:ext cx="5721349" cy="108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Litigation strategy: settle?</a:t>
            </a:r>
            <a:endParaRPr/>
          </a:p>
        </p:txBody>
      </p:sp>
      <p:sp>
        <p:nvSpPr>
          <p:cNvPr id="139" name="Google Shape;139;p20">
            <a:extLst>
              <a:ext uri="{FF2B5EF4-FFF2-40B4-BE49-F238E27FC236}">
                <a16:creationId xmlns:a16="http://schemas.microsoft.com/office/drawing/2014/main" id="{76084CB4-8FEC-FFC4-39F4-5DF62CD9935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94000" y="1869999"/>
            <a:ext cx="7716282" cy="2328513"/>
          </a:xfrm>
          <a:prstGeom prst="rect">
            <a:avLst/>
          </a:prstGeom>
        </p:spPr>
        <p:txBody>
          <a:bodyPr spcFirstLastPara="1" wrap="square" lIns="198000" tIns="198000" rIns="198000" bIns="198000" anchor="t" anchorCtr="0">
            <a:normAutofit/>
          </a:bodyPr>
          <a:lstStyle/>
          <a:p>
            <a:r>
              <a:rPr lang="en-GB" sz="1800"/>
              <a:t>Strategic consideration of best time to settle</a:t>
            </a:r>
          </a:p>
          <a:p>
            <a:endParaRPr lang="en-GB" sz="1800"/>
          </a:p>
          <a:p>
            <a:pPr marL="742950" lvl="1" indent="-285750"/>
            <a:r>
              <a:rPr lang="en-GB" sz="1400"/>
              <a:t>Highest point of your case</a:t>
            </a:r>
          </a:p>
          <a:p>
            <a:pPr marL="0" indent="0">
              <a:buNone/>
            </a:pPr>
            <a:endParaRPr lang="en-GB" sz="1800"/>
          </a:p>
          <a:p>
            <a:pPr marL="742950" lvl="1" indent="-285750"/>
            <a:r>
              <a:rPr lang="en-GB" sz="1400"/>
              <a:t>For lowest cost</a:t>
            </a:r>
          </a:p>
          <a:p>
            <a:pPr marL="285750" indent="-285750"/>
            <a:endParaRPr lang="en-GB"/>
          </a:p>
          <a:p>
            <a:pPr marL="0" indent="0">
              <a:buNone/>
            </a:pPr>
            <a:endParaRPr/>
          </a:p>
        </p:txBody>
      </p:sp>
      <p:sp>
        <p:nvSpPr>
          <p:cNvPr id="140" name="Google Shape;140;p20">
            <a:extLst>
              <a:ext uri="{FF2B5EF4-FFF2-40B4-BE49-F238E27FC236}">
                <a16:creationId xmlns:a16="http://schemas.microsoft.com/office/drawing/2014/main" id="{9FCF44C1-51F3-69E6-D429-A563C392AAE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67940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1F0457-A4A8-1D50-661E-4F338F8B0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47C90A0-B8BD-5078-0FEB-4E9ABCA72BA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7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0576F08-CF58-51CE-13A0-57B0B4044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686" y="668314"/>
            <a:ext cx="8342903" cy="601524"/>
          </a:xfrm>
        </p:spPr>
        <p:txBody>
          <a:bodyPr>
            <a:noAutofit/>
          </a:bodyPr>
          <a:lstStyle/>
          <a:p>
            <a:r>
              <a:rPr lang="en-GB" sz="2800"/>
              <a:t>Litigation strategy</a:t>
            </a:r>
            <a:endParaRPr lang="en-US" sz="280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6434437-F18B-3106-D48F-E800A1774A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3343903"/>
              </p:ext>
            </p:extLst>
          </p:nvPr>
        </p:nvGraphicFramePr>
        <p:xfrm>
          <a:off x="1617599" y="1379094"/>
          <a:ext cx="5157273" cy="29088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64690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9F04F2-113E-6DE5-FCC5-99A4EE0869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69D6600-C172-ABC2-431E-EA82CD0E6D8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8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3D341C-BFC4-81BC-42EE-36388B43F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699" y="610750"/>
            <a:ext cx="8342903" cy="601524"/>
          </a:xfrm>
        </p:spPr>
        <p:txBody>
          <a:bodyPr>
            <a:noAutofit/>
          </a:bodyPr>
          <a:lstStyle/>
          <a:p>
            <a:r>
              <a:rPr lang="en-GB" sz="2800"/>
              <a:t>Litigation strategy</a:t>
            </a:r>
            <a:endParaRPr lang="en-US" sz="280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A1E7AEA-399E-3645-ED16-124E606ADD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76782773"/>
              </p:ext>
            </p:extLst>
          </p:nvPr>
        </p:nvGraphicFramePr>
        <p:xfrm>
          <a:off x="1617600" y="1261774"/>
          <a:ext cx="5539200" cy="30845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62360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C241C5-1EEE-0C41-E20F-054E521DC5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BD891CF-D18F-F362-71BA-BE594F8DCCD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9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3EDAE79-F2FA-A671-EBA0-B3328C382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699" y="610750"/>
            <a:ext cx="8342903" cy="601524"/>
          </a:xfrm>
        </p:spPr>
        <p:txBody>
          <a:bodyPr>
            <a:noAutofit/>
          </a:bodyPr>
          <a:lstStyle/>
          <a:p>
            <a:r>
              <a:rPr lang="en-GB" sz="2800"/>
              <a:t>Litigation strategy</a:t>
            </a:r>
            <a:endParaRPr lang="en-US" sz="280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44A7166D-F2AA-98BC-A010-D7DCC5F56A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3120628"/>
              </p:ext>
            </p:extLst>
          </p:nvPr>
        </p:nvGraphicFramePr>
        <p:xfrm>
          <a:off x="1617600" y="1261774"/>
          <a:ext cx="5539200" cy="30845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4502790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7809A59E7FC34BAB1FC31C92F44099" ma:contentTypeVersion="17" ma:contentTypeDescription="Create a new document." ma:contentTypeScope="" ma:versionID="43a2013276f744f1661efb2ae207a128">
  <xsd:schema xmlns:xsd="http://www.w3.org/2001/XMLSchema" xmlns:xs="http://www.w3.org/2001/XMLSchema" xmlns:p="http://schemas.microsoft.com/office/2006/metadata/properties" xmlns:ns2="d3f2db0f-4594-4024-b73f-2adbe40c7e28" xmlns:ns3="63862c81-342d-45ec-9021-67683c80e0a3" targetNamespace="http://schemas.microsoft.com/office/2006/metadata/properties" ma:root="true" ma:fieldsID="a5df384aa9f914f031c06546bdd005ff" ns2:_="" ns3:_="">
    <xsd:import namespace="d3f2db0f-4594-4024-b73f-2adbe40c7e28"/>
    <xsd:import namespace="63862c81-342d-45ec-9021-67683c80e0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Dateand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f2db0f-4594-4024-b73f-2adbe40c7e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946599de-61fb-465f-be57-d9389687098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  <xsd:element name="Dateandtime" ma:index="24" nillable="true" ma:displayName="Date and time" ma:format="DateTime" ma:internalName="Dateandtim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862c81-342d-45ec-9021-67683c80e0a3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a7aa800-923b-4278-8c96-a178b540b46c}" ma:internalName="TaxCatchAll" ma:showField="CatchAllData" ma:web="63862c81-342d-45ec-9021-67683c80e0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3862c81-342d-45ec-9021-67683c80e0a3" xsi:nil="true"/>
    <Dateandtime xmlns="d3f2db0f-4594-4024-b73f-2adbe40c7e28" xsi:nil="true"/>
    <lcf76f155ced4ddcb4097134ff3c332f xmlns="d3f2db0f-4594-4024-b73f-2adbe40c7e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0084375-818F-43B8-A183-67C8DEFC934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54E5B4A-E4F9-49B3-9466-6C33C470E543}">
  <ds:schemaRefs>
    <ds:schemaRef ds:uri="63862c81-342d-45ec-9021-67683c80e0a3"/>
    <ds:schemaRef ds:uri="d3f2db0f-4594-4024-b73f-2adbe40c7e2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98B99D3-99EF-4926-87B8-FFE4D1F1E54F}">
  <ds:schemaRefs>
    <ds:schemaRef ds:uri="63862c81-342d-45ec-9021-67683c80e0a3"/>
    <ds:schemaRef ds:uri="d3f2db0f-4594-4024-b73f-2adbe40c7e2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648</Words>
  <Application>Microsoft Office PowerPoint</Application>
  <PresentationFormat>On-screen Show (16:9)</PresentationFormat>
  <Paragraphs>156</Paragraphs>
  <Slides>24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Lato</vt:lpstr>
      <vt:lpstr>NTR</vt:lpstr>
      <vt:lpstr>Yeseva One</vt:lpstr>
      <vt:lpstr>Simple Light</vt:lpstr>
      <vt:lpstr>Disputes: How to keep costs and complexity under control</vt:lpstr>
      <vt:lpstr>Overview</vt:lpstr>
      <vt:lpstr>Litigation strategy: early case assessment </vt:lpstr>
      <vt:lpstr>Case Study – Breach of Contract</vt:lpstr>
      <vt:lpstr>Litigation strategy: fight?</vt:lpstr>
      <vt:lpstr>Litigation strategy: settle?</vt:lpstr>
      <vt:lpstr>Litigation strategy</vt:lpstr>
      <vt:lpstr>Litigation strategy</vt:lpstr>
      <vt:lpstr>Litigation strategy</vt:lpstr>
      <vt:lpstr>Ending disputes sooner </vt:lpstr>
      <vt:lpstr>Ending disputes sooner: cost / benefit analysis</vt:lpstr>
      <vt:lpstr>Ending disputes sooner: cost / benefit analysis</vt:lpstr>
      <vt:lpstr>Managing litigation costs: are high costs inevitable?  </vt:lpstr>
      <vt:lpstr>Managing litigation costs: most expensive stages of litigation?</vt:lpstr>
      <vt:lpstr>Managing litigation costs: most expensive stages of litigation</vt:lpstr>
      <vt:lpstr>Managing litigation costs: most expensive stages of litigation</vt:lpstr>
      <vt:lpstr>Managing litigation costs: avoiding and reducing costs</vt:lpstr>
      <vt:lpstr>Managing costs of litigation: Estimated vs incurred costs reporting</vt:lpstr>
      <vt:lpstr>Managing costs of litigation Case management: analysis of issues in dispute</vt:lpstr>
      <vt:lpstr>Managing costs of litigation: avoiding future disputes</vt:lpstr>
      <vt:lpstr>Stakeholder engagement</vt:lpstr>
      <vt:lpstr>Litigation strategy:  return on investment  </vt:lpstr>
      <vt:lpstr>Link to slides and helpful documents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BellevueLaw</dc:creator>
  <cp:lastModifiedBy>Lisa Fletcher</cp:lastModifiedBy>
  <cp:revision>2</cp:revision>
  <dcterms:modified xsi:type="dcterms:W3CDTF">2026-06-02T15:23:30Z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0x0101001A7809A59E7FC34BAB1FC31C92F44099</vt:lpwstr>
  </property>
  <property fmtid="{D5CDD505-2E9C-101B-9397-08002B2CF9AE}" pid="3" name="MediaServiceImageTags">
    <vt:lpwstr/>
  </property>
</Properties>
</file>